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8" r:id="rId2"/>
    <p:sldId id="261" r:id="rId3"/>
    <p:sldId id="262" r:id="rId4"/>
    <p:sldId id="264" r:id="rId5"/>
    <p:sldId id="265" r:id="rId6"/>
    <p:sldId id="266" r:id="rId7"/>
    <p:sldId id="268" r:id="rId8"/>
    <p:sldId id="269" r:id="rId9"/>
    <p:sldId id="271" r:id="rId10"/>
    <p:sldId id="279" r:id="rId11"/>
    <p:sldId id="275" r:id="rId12"/>
    <p:sldId id="276" r:id="rId13"/>
    <p:sldId id="278" r:id="rId14"/>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am Bertram" initials="AB [5]" lastIdx="1" clrIdx="6">
    <p:extLst/>
  </p:cmAuthor>
  <p:cmAuthor id="1" name="Jen Hamilton" initials="JH" lastIdx="2" clrIdx="0">
    <p:extLst/>
  </p:cmAuthor>
  <p:cmAuthor id="8" name="Adam Bertram" initials="AB [6]" lastIdx="1" clrIdx="7">
    <p:extLst/>
  </p:cmAuthor>
  <p:cmAuthor id="2" name="Jen" initials="JH" lastIdx="2" clrIdx="1">
    <p:extLst/>
  </p:cmAuthor>
  <p:cmAuthor id="9" name="Adam Bertram" initials="AB [7]" lastIdx="1" clrIdx="8">
    <p:extLst/>
  </p:cmAuthor>
  <p:cmAuthor id="3" name="Adam Bertram" initials="AB" lastIdx="1" clrIdx="2">
    <p:extLst/>
  </p:cmAuthor>
  <p:cmAuthor id="10" name="Adam Bertram" initials="AB [8]" lastIdx="1" clrIdx="9">
    <p:extLst/>
  </p:cmAuthor>
  <p:cmAuthor id="4" name="Adam Bertram" initials="AB [2]" lastIdx="1" clrIdx="3">
    <p:extLst/>
  </p:cmAuthor>
  <p:cmAuthor id="11" name="Adam Bertram" initials="AB [9]" lastIdx="1" clrIdx="10">
    <p:extLst/>
  </p:cmAuthor>
  <p:cmAuthor id="5" name="Adam Bertram" initials="AB [3]" lastIdx="1" clrIdx="4">
    <p:extLst/>
  </p:cmAuthor>
  <p:cmAuthor id="6" name="Adam Bertram" initials="AB [4]"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97"/>
    <a:srgbClr val="F15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55" autoAdjust="0"/>
    <p:restoredTop sz="94946" autoAdjust="0"/>
  </p:normalViewPr>
  <p:slideViewPr>
    <p:cSldViewPr snapToGrid="0">
      <p:cViewPr>
        <p:scale>
          <a:sx n="115" d="100"/>
          <a:sy n="115" d="100"/>
        </p:scale>
        <p:origin x="1344" y="131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198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smtClean="0"/>
              <a:t>TechMentor Las Vegas 2016</a:t>
            </a:r>
            <a:endParaRPr lang="en-US" dirty="0"/>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1/30/16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extLst>
      <p:ext uri="{BB962C8B-B14F-4D97-AF65-F5344CB8AC3E}">
        <p14:creationId xmlns:p14="http://schemas.microsoft.com/office/powerpoint/2010/main" val="205990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slide will include screenshots of all different open windows like the services MMC, installed updates PowerShell console, event log window,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2</a:t>
            </a:fld>
            <a:endParaRPr lang="en-US"/>
          </a:p>
        </p:txBody>
      </p:sp>
    </p:spTree>
    <p:extLst>
      <p:ext uri="{BB962C8B-B14F-4D97-AF65-F5344CB8AC3E}">
        <p14:creationId xmlns:p14="http://schemas.microsoft.com/office/powerpoint/2010/main" val="323460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going to be a slide that introduces a skit I'll be putting on. I will be bringing up someone from the audience and they will be posing as a helpdesk employee.</a:t>
            </a:r>
          </a:p>
          <a:p>
            <a:endParaRPr lang="en-US" dirty="0" smtClean="0"/>
          </a:p>
          <a:p>
            <a:r>
              <a:rPr lang="en-US" dirty="0" smtClean="0"/>
              <a:t>It would be nice if you could do something that shows a system </a:t>
            </a:r>
            <a:r>
              <a:rPr lang="en-US" dirty="0" err="1" smtClean="0"/>
              <a:t>adminstrator</a:t>
            </a:r>
            <a:r>
              <a:rPr lang="en-US" dirty="0" smtClean="0"/>
              <a:t> talking to a helpdesk employee.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3</a:t>
            </a:fld>
            <a:endParaRPr lang="en-US"/>
          </a:p>
        </p:txBody>
      </p:sp>
    </p:spTree>
    <p:extLst>
      <p:ext uri="{BB962C8B-B14F-4D97-AF65-F5344CB8AC3E}">
        <p14:creationId xmlns:p14="http://schemas.microsoft.com/office/powerpoint/2010/main" val="26297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would be neat if you could find an image or do something that shows someone handing someone else some kind of tool that makes no sense for what the other person is doing. Something like handing a power drill to someone building a ramshackle hut. </a:t>
            </a:r>
          </a:p>
          <a:p>
            <a:endParaRPr lang="en-US" dirty="0" smtClean="0"/>
          </a:p>
          <a:p>
            <a:r>
              <a:rPr lang="en-US" dirty="0" smtClean="0"/>
              <a:t>Some kind of dichotomy that would be humorous.</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5</a:t>
            </a:fld>
            <a:endParaRPr lang="en-US"/>
          </a:p>
        </p:txBody>
      </p:sp>
    </p:spTree>
    <p:extLst>
      <p:ext uri="{BB962C8B-B14F-4D97-AF65-F5344CB8AC3E}">
        <p14:creationId xmlns:p14="http://schemas.microsoft.com/office/powerpoint/2010/main" val="323256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a slide introducing the upcoming demo. I'd like all demo intro slides to have the same kind of scheme.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6</a:t>
            </a:fld>
            <a:endParaRPr lang="en-US"/>
          </a:p>
        </p:txBody>
      </p:sp>
    </p:spTree>
    <p:extLst>
      <p:ext uri="{BB962C8B-B14F-4D97-AF65-F5344CB8AC3E}">
        <p14:creationId xmlns:p14="http://schemas.microsoft.com/office/powerpoint/2010/main" val="2685230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about coding a script with no intention of ever making it into a GUI.</a:t>
            </a:r>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8</a:t>
            </a:fld>
            <a:endParaRPr lang="en-US"/>
          </a:p>
        </p:txBody>
      </p:sp>
    </p:spTree>
    <p:extLst>
      <p:ext uri="{BB962C8B-B14F-4D97-AF65-F5344CB8AC3E}">
        <p14:creationId xmlns:p14="http://schemas.microsoft.com/office/powerpoint/2010/main" val="464392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a slide introducing the upcoming demo. I'd like all demo intro slides to have the same kind of scheme.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10</a:t>
            </a:fld>
            <a:endParaRPr lang="en-US"/>
          </a:p>
        </p:txBody>
      </p:sp>
    </p:spTree>
    <p:extLst>
      <p:ext uri="{BB962C8B-B14F-4D97-AF65-F5344CB8AC3E}">
        <p14:creationId xmlns:p14="http://schemas.microsoft.com/office/powerpoint/2010/main" val="849285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include the </a:t>
            </a:r>
            <a:r>
              <a:rPr lang="en-US" dirty="0" err="1" smtClean="0"/>
              <a:t>Pluralsight</a:t>
            </a:r>
            <a:r>
              <a:rPr lang="en-US" dirty="0" smtClean="0"/>
              <a:t> logo.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11</a:t>
            </a:fld>
            <a:endParaRPr lang="en-US"/>
          </a:p>
        </p:txBody>
      </p:sp>
    </p:spTree>
    <p:extLst>
      <p:ext uri="{BB962C8B-B14F-4D97-AF65-F5344CB8AC3E}">
        <p14:creationId xmlns:p14="http://schemas.microsoft.com/office/powerpoint/2010/main" val="133174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a:t>
            </a:r>
            <a:r>
              <a:rPr lang="en-US" baseline="0" dirty="0" smtClean="0"/>
              <a:t> </a:t>
            </a:r>
            <a:r>
              <a:rPr lang="en-US" dirty="0" smtClean="0"/>
              <a:t>This is about helping others by contributing your services and building tools that others can use.</a:t>
            </a:r>
          </a:p>
          <a:p>
            <a:endParaRPr lang="en-US" dirty="0" smtClean="0"/>
          </a:p>
          <a:p>
            <a:r>
              <a:rPr lang="en-US" dirty="0" smtClean="0"/>
              <a:t>Second Bullet:</a:t>
            </a:r>
            <a:r>
              <a:rPr lang="en-US" baseline="0" dirty="0" smtClean="0"/>
              <a:t> Some people inherently think GUIs are for sissies. This is to show them that not everyone is a scripting, command line junkie. </a:t>
            </a:r>
          </a:p>
          <a:p>
            <a:endParaRPr lang="en-US" baseline="0" dirty="0" smtClean="0"/>
          </a:p>
          <a:p>
            <a:r>
              <a:rPr lang="en-US" baseline="0" dirty="0" smtClean="0"/>
              <a:t>To some people, that's not their job and they don't care.</a:t>
            </a:r>
          </a:p>
          <a:p>
            <a:endParaRPr lang="en-US" baseline="0" dirty="0" smtClean="0"/>
          </a:p>
          <a:p>
            <a:r>
              <a:rPr lang="en-US" baseline="0" dirty="0" smtClean="0"/>
              <a:t>Third Bullet: </a:t>
            </a:r>
          </a:p>
          <a:p>
            <a:r>
              <a:rPr lang="en-US" dirty="0" smtClean="0"/>
              <a:t>System </a:t>
            </a:r>
            <a:r>
              <a:rPr lang="en-US" dirty="0" err="1" smtClean="0"/>
              <a:t>admnistrators</a:t>
            </a:r>
            <a:r>
              <a:rPr lang="en-US" dirty="0" smtClean="0"/>
              <a:t> typically like doing their own thing.  This is supposed to be humorous to make sysadmins actually get out of their cube and talk to other people to get their feedback and help them</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12</a:t>
            </a:fld>
            <a:endParaRPr lang="en-US"/>
          </a:p>
        </p:txBody>
      </p:sp>
    </p:spTree>
    <p:extLst>
      <p:ext uri="{BB962C8B-B14F-4D97-AF65-F5344CB8AC3E}">
        <p14:creationId xmlns:p14="http://schemas.microsoft.com/office/powerpoint/2010/main" val="314348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7F63CDA3-A2DE-473C-A81C-F73D2A1BFF69}" type="datetimeFigureOut">
              <a:rPr lang="en-US"/>
              <a:pPr>
                <a:defRPr/>
              </a:pPr>
              <a:t>1/30/16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B2ACF2FE-3FA7-4ABC-8D10-AB106564C9F6}" type="datetimeFigureOut">
              <a:rPr lang="en-US"/>
              <a:pPr>
                <a:defRPr/>
              </a:pPr>
              <a:t>1/30/16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7AD803F9-FDAA-4AD8-AB1F-AC9EA3FA17D9}" type="datetimeFigureOut">
              <a:rPr lang="en-US"/>
              <a:pPr>
                <a:defRPr/>
              </a:pPr>
              <a:t>1/30/16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03173A4F-54E2-42AD-AEE7-525DC08E7D5E}" type="datetimeFigureOut">
              <a:rPr lang="en-US"/>
              <a:pPr>
                <a:defRPr/>
              </a:pPr>
              <a:t>1/30/16</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6014562E-E191-4140-8CA7-D81566904FD6}" type="datetimeFigureOut">
              <a:rPr lang="en-US"/>
              <a:pPr>
                <a:defRPr/>
              </a:pPr>
              <a:t>1/30/16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2886AD8-D031-4E57-A880-97BEE7625BF5}" type="datetimeFigureOut">
              <a:rPr lang="en-US"/>
              <a:pPr>
                <a:defRPr/>
              </a:pPr>
              <a:t>1/30/16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F146D33-8E80-4809-BCCA-EEFDCA7877C6}" type="datetimeFigureOut">
              <a:rPr lang="en-US"/>
              <a:pPr>
                <a:defRPr/>
              </a:pPr>
              <a:t>1/30/16</a:t>
            </a:fld>
            <a:endParaRPr lang="en-US"/>
          </a:p>
        </p:txBody>
      </p:sp>
      <p:sp>
        <p:nvSpPr>
          <p:cNvPr id="8"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76638B8-B788-4682-A596-85CF4ED65A7B}" type="datetimeFigureOut">
              <a:rPr lang="en-US"/>
              <a:pPr>
                <a:defRPr/>
              </a:pPr>
              <a:t>1/30/16</a:t>
            </a:fld>
            <a:endParaRPr lang="en-US"/>
          </a:p>
        </p:txBody>
      </p:sp>
      <p:sp>
        <p:nvSpPr>
          <p:cNvPr id="3"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5A9C0D6F-86BC-4F0A-A9FD-A71A70874F57}" type="datetimeFigureOut">
              <a:rPr lang="en-US"/>
              <a:pPr>
                <a:defRPr/>
              </a:pPr>
              <a:t>1/30/16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9A62623F-4765-4759-9A73-D8655DC8D973}" type="datetimeFigureOut">
              <a:rPr lang="en-US"/>
              <a:pPr>
                <a:defRPr/>
              </a:pPr>
              <a:t>1/30/16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rotWithShape="1">
          <a:blip r:embed="rId14">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F15B26"/>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www.nbc.com/saturday-night-live/video/nick-burns-your-companys-computer-guy/n11524" TargetMode="Externa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914400" y="1615058"/>
            <a:ext cx="808057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Gotham Book" charset="0"/>
                <a:ea typeface="Gotham Book" charset="0"/>
                <a:cs typeface="Gotham Book" charset="0"/>
              </a:rPr>
              <a:t>No User Necessary: Creating </a:t>
            </a:r>
            <a:r>
              <a:rPr lang="en-US" sz="4000" b="1" dirty="0" smtClean="0">
                <a:solidFill>
                  <a:schemeClr val="bg1"/>
                </a:solidFill>
                <a:latin typeface="Gotham Book" charset="0"/>
                <a:ea typeface="Gotham Book" charset="0"/>
                <a:cs typeface="Gotham Book" charset="0"/>
              </a:rPr>
              <a:t>a Client </a:t>
            </a:r>
            <a:r>
              <a:rPr lang="en-US" sz="4000" b="1" dirty="0">
                <a:solidFill>
                  <a:schemeClr val="bg1"/>
                </a:solidFill>
                <a:latin typeface="Gotham Book" charset="0"/>
                <a:ea typeface="Gotham Book" charset="0"/>
                <a:cs typeface="Gotham Book" charset="0"/>
              </a:rPr>
              <a:t>Troubleshooting Tool</a:t>
            </a:r>
          </a:p>
        </p:txBody>
      </p:sp>
      <p:sp>
        <p:nvSpPr>
          <p:cNvPr id="6" name="Rectangle 5"/>
          <p:cNvSpPr>
            <a:spLocks noChangeArrowheads="1"/>
          </p:cNvSpPr>
          <p:nvPr/>
        </p:nvSpPr>
        <p:spPr bwMode="auto">
          <a:xfrm>
            <a:off x="4198458" y="2643758"/>
            <a:ext cx="4405990" cy="1002506"/>
          </a:xfrm>
          <a:prstGeom prst="rect">
            <a:avLst/>
          </a:prstGeom>
          <a:noFill/>
          <a:ln>
            <a:noFill/>
          </a:ln>
          <a:effectLst/>
          <a:extLst/>
        </p:spPr>
        <p:txBody>
          <a:bodyPr lIns="85923" tIns="42962" rIns="85923" bIns="42962">
            <a:prstTxWarp prst="textNoShape">
              <a:avLst/>
            </a:prstTxWarp>
          </a:bodyPr>
          <a:lstStyle/>
          <a:p>
            <a:pPr algn="r"/>
            <a:r>
              <a:rPr lang="en-US" sz="2800" b="1" dirty="0" smtClean="0">
                <a:solidFill>
                  <a:srgbClr val="F15B26"/>
                </a:solidFill>
                <a:latin typeface="Gotham Book" charset="0"/>
                <a:ea typeface="Gotham Book" charset="0"/>
                <a:cs typeface="Gotham Book" charset="0"/>
              </a:rPr>
              <a:t>Adam Bertram</a:t>
            </a:r>
            <a:endParaRPr lang="en-US" sz="2800" b="1" dirty="0">
              <a:solidFill>
                <a:srgbClr val="F15B26"/>
              </a:solidFill>
              <a:latin typeface="Gotham Book" charset="0"/>
              <a:ea typeface="Gotham Book" charset="0"/>
              <a:cs typeface="Gotham Book" charset="0"/>
            </a:endParaRPr>
          </a:p>
          <a:p>
            <a:pPr algn="r"/>
            <a:r>
              <a:rPr lang="en-US" sz="2400" b="1" dirty="0" smtClean="0">
                <a:solidFill>
                  <a:schemeClr val="bg1"/>
                </a:solidFill>
                <a:latin typeface="Gotham Book" charset="0"/>
                <a:ea typeface="Gotham Book" charset="0"/>
                <a:cs typeface="Gotham Book" charset="0"/>
              </a:rPr>
              <a:t>Microsoft Cloud/Datacenter Management MVP, </a:t>
            </a:r>
            <a:endParaRPr lang="en-US" sz="2400" b="1" dirty="0">
              <a:solidFill>
                <a:schemeClr val="bg1"/>
              </a:solidFill>
              <a:latin typeface="Gotham Book" charset="0"/>
              <a:ea typeface="Gotham Book" charset="0"/>
              <a:cs typeface="Gotham Book" charset="0"/>
            </a:endParaRPr>
          </a:p>
          <a:p>
            <a:pPr algn="r"/>
            <a:r>
              <a:rPr lang="en-US" sz="2400" b="1" dirty="0" smtClean="0">
                <a:solidFill>
                  <a:schemeClr val="bg1"/>
                </a:solidFill>
                <a:latin typeface="Gotham Book" charset="0"/>
                <a:ea typeface="Gotham Book" charset="0"/>
                <a:cs typeface="Gotham Book" charset="0"/>
              </a:rPr>
              <a:t>Adam the Automator, LLC</a:t>
            </a:r>
            <a:endParaRPr lang="en-US" sz="2400" b="1" dirty="0">
              <a:solidFill>
                <a:schemeClr val="bg1"/>
              </a:solidFill>
              <a:latin typeface="Gotham Book" charset="0"/>
              <a:ea typeface="Gotham Book" charset="0"/>
              <a:cs typeface="Gotham Book" charset="0"/>
            </a:endParaRPr>
          </a:p>
          <a:p>
            <a:endParaRPr lang="en-US" b="1" dirty="0">
              <a:solidFill>
                <a:srgbClr val="FFCC00"/>
              </a:solidFill>
              <a:latin typeface="Gotham Book" charset="0"/>
              <a:ea typeface="Gotham Book" charset="0"/>
              <a:cs typeface="Gotham Book" charset="0"/>
            </a:endParaRPr>
          </a:p>
          <a:p>
            <a:endParaRPr lang="en-US" sz="1400" dirty="0">
              <a:latin typeface="Gotham Book" charset="0"/>
              <a:ea typeface="Gotham Book" charset="0"/>
              <a:cs typeface="Gotham Book" charset="0"/>
            </a:endParaRPr>
          </a:p>
        </p:txBody>
      </p:sp>
      <p:sp>
        <p:nvSpPr>
          <p:cNvPr id="7" name="Text Box 7"/>
          <p:cNvSpPr txBox="1">
            <a:spLocks noChangeArrowheads="1"/>
          </p:cNvSpPr>
          <p:nvPr/>
        </p:nvSpPr>
        <p:spPr bwMode="auto">
          <a:xfrm>
            <a:off x="131798" y="3698765"/>
            <a:ext cx="4186202" cy="923330"/>
          </a:xfrm>
          <a:prstGeom prst="rect">
            <a:avLst/>
          </a:prstGeom>
          <a:noFill/>
          <a:ln w="9525">
            <a:noFill/>
            <a:miter lim="800000"/>
            <a:headEnd/>
            <a:tailEnd/>
          </a:ln>
        </p:spPr>
        <p:txBody>
          <a:bodyPr wrap="square">
            <a:prstTxWarp prst="textNoShape">
              <a:avLst/>
            </a:prstTxWarp>
            <a:spAutoFit/>
          </a:bodyPr>
          <a:lstStyle/>
          <a:p>
            <a:r>
              <a:rPr lang="en-US" b="1" i="1" dirty="0" smtClean="0">
                <a:solidFill>
                  <a:schemeClr val="bg1"/>
                </a:solidFill>
                <a:latin typeface="Gotham Book" charset="0"/>
                <a:ea typeface="Gotham Book" charset="0"/>
                <a:cs typeface="Gotham Book" charset="0"/>
              </a:rPr>
              <a:t>*Based </a:t>
            </a:r>
            <a:r>
              <a:rPr lang="en-US" b="1" i="1" dirty="0">
                <a:solidFill>
                  <a:schemeClr val="bg1"/>
                </a:solidFill>
                <a:latin typeface="Gotham Book" charset="0"/>
                <a:ea typeface="Gotham Book" charset="0"/>
                <a:cs typeface="Gotham Book" charset="0"/>
              </a:rPr>
              <a:t>on the upcoming Pluralsight </a:t>
            </a:r>
            <a:r>
              <a:rPr lang="en-US" b="1" i="1" dirty="0" smtClean="0">
                <a:solidFill>
                  <a:schemeClr val="bg1"/>
                </a:solidFill>
                <a:latin typeface="Gotham Book" charset="0"/>
                <a:ea typeface="Gotham Book" charset="0"/>
                <a:cs typeface="Gotham Book" charset="0"/>
              </a:rPr>
              <a:t>Course </a:t>
            </a:r>
            <a:r>
              <a:rPr lang="en-US" i="1" dirty="0" smtClean="0">
                <a:solidFill>
                  <a:schemeClr val="bg1"/>
                </a:solidFill>
                <a:latin typeface="Gotham Book" charset="0"/>
                <a:ea typeface="Gotham Book" charset="0"/>
                <a:cs typeface="Gotham Book" charset="0"/>
              </a:rPr>
              <a:t>Building </a:t>
            </a:r>
            <a:r>
              <a:rPr lang="en-US" i="1" dirty="0">
                <a:solidFill>
                  <a:schemeClr val="bg1"/>
                </a:solidFill>
                <a:latin typeface="Gotham Book" charset="0"/>
                <a:ea typeface="Gotham Book" charset="0"/>
                <a:cs typeface="Gotham Book" charset="0"/>
              </a:rPr>
              <a:t>a Client Troubleshooting Tool</a:t>
            </a:r>
            <a:endParaRPr lang="en-US" sz="1400" i="1" dirty="0">
              <a:solidFill>
                <a:schemeClr val="bg1"/>
              </a:solidFill>
              <a:latin typeface="Gotham Book" charset="0"/>
              <a:ea typeface="Gotham Book" charset="0"/>
              <a:cs typeface="Gotham Book"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 y="1293810"/>
            <a:ext cx="5787484" cy="3858322"/>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269" t="26565"/>
          <a:stretch/>
        </p:blipFill>
        <p:spPr>
          <a:xfrm>
            <a:off x="6012229" y="0"/>
            <a:ext cx="3131771" cy="1545828"/>
          </a:xfrm>
          <a:prstGeom prst="rect">
            <a:avLst/>
          </a:prstGeom>
        </p:spPr>
      </p:pic>
      <p:sp>
        <p:nvSpPr>
          <p:cNvPr id="2" name="Title 1"/>
          <p:cNvSpPr>
            <a:spLocks noGrp="1"/>
          </p:cNvSpPr>
          <p:nvPr>
            <p:ph type="title"/>
          </p:nvPr>
        </p:nvSpPr>
        <p:spPr>
          <a:xfrm>
            <a:off x="4493942" y="1638796"/>
            <a:ext cx="4504916" cy="857250"/>
          </a:xfrm>
        </p:spPr>
        <p:txBody>
          <a:bodyPr/>
          <a:lstStyle/>
          <a:p>
            <a:pPr algn="r"/>
            <a:r>
              <a:rPr lang="en-US" sz="4050" smtClean="0">
                <a:latin typeface="Gotham Book" charset="0"/>
                <a:ea typeface="Gotham Book" charset="0"/>
                <a:cs typeface="Gotham Book" charset="0"/>
              </a:rPr>
              <a:t>Building the GUI</a:t>
            </a:r>
            <a:endParaRPr lang="en-US" dirty="0">
              <a:latin typeface="Gotham Book" charset="0"/>
              <a:ea typeface="Gotham Book" charset="0"/>
              <a:cs typeface="Gotham Book" charset="0"/>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extLst>
      <p:ext uri="{BB962C8B-B14F-4D97-AF65-F5344CB8AC3E}">
        <p14:creationId xmlns:p14="http://schemas.microsoft.com/office/powerpoint/2010/main" val="759789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32447" y="0"/>
            <a:ext cx="4279107" cy="5629030"/>
            <a:chOff x="2432447" y="0"/>
            <a:chExt cx="4279107" cy="5629030"/>
          </a:xfrm>
        </p:grpSpPr>
        <p:grpSp>
          <p:nvGrpSpPr>
            <p:cNvPr id="5" name="Group 4"/>
            <p:cNvGrpSpPr/>
            <p:nvPr/>
          </p:nvGrpSpPr>
          <p:grpSpPr>
            <a:xfrm>
              <a:off x="2432447" y="0"/>
              <a:ext cx="4279107" cy="5629030"/>
              <a:chOff x="2432447" y="0"/>
              <a:chExt cx="4279107" cy="562903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447" y="0"/>
                <a:ext cx="4279107" cy="5629030"/>
              </a:xfrm>
              <a:prstGeom prst="rect">
                <a:avLst/>
              </a:prstGeom>
            </p:spPr>
          </p:pic>
          <p:sp>
            <p:nvSpPr>
              <p:cNvPr id="4" name="TextBox 3"/>
              <p:cNvSpPr txBox="1"/>
              <p:nvPr/>
            </p:nvSpPr>
            <p:spPr>
              <a:xfrm>
                <a:off x="3460750" y="2751015"/>
                <a:ext cx="2222500" cy="1815882"/>
              </a:xfrm>
              <a:prstGeom prst="rect">
                <a:avLst/>
              </a:prstGeom>
              <a:noFill/>
            </p:spPr>
            <p:txBody>
              <a:bodyPr wrap="square" rtlCol="0">
                <a:spAutoFit/>
              </a:bodyPr>
              <a:lstStyle/>
              <a:p>
                <a:pPr algn="ctr"/>
                <a:r>
                  <a:rPr lang="en-US" sz="2800" dirty="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Stay Tuned for a </a:t>
                </a:r>
                <a: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New</a:t>
                </a:r>
                <a:b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br>
                <a: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 </a:t>
                </a:r>
                <a:b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br>
                <a: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Course</a:t>
                </a:r>
                <a:endParaRPr lang="en-US" sz="2800" dirty="0">
                  <a:solidFill>
                    <a:schemeClr val="bg1"/>
                  </a:solidFill>
                  <a:effectLst>
                    <a:outerShdw blurRad="38100" dist="38100" dir="2700000" algn="tl">
                      <a:srgbClr val="000000">
                        <a:alpha val="43137"/>
                      </a:srgbClr>
                    </a:outerShdw>
                  </a:effectLst>
                  <a:latin typeface="Gotham Light" charset="0"/>
                  <a:ea typeface="Gotham Light" charset="0"/>
                  <a:cs typeface="Gotham Light" charset="0"/>
                </a:endParaRPr>
              </a:p>
            </p:txBody>
          </p:sp>
        </p:grpSp>
        <p:pic>
          <p:nvPicPr>
            <p:cNvPr id="2" name="Picture 1"/>
            <p:cNvPicPr>
              <a:picLocks noChangeAspect="1"/>
            </p:cNvPicPr>
            <p:nvPr/>
          </p:nvPicPr>
          <p:blipFill rotWithShape="1">
            <a:blip r:embed="rId4">
              <a:biLevel thresh="25000"/>
              <a:extLst>
                <a:ext uri="{28A0092B-C50C-407E-A947-70E740481C1C}">
                  <a14:useLocalDpi xmlns:a14="http://schemas.microsoft.com/office/drawing/2010/main" val="0"/>
                </a:ext>
              </a:extLst>
            </a:blip>
            <a:srcRect l="4742" t="23454" r="1397" b="15764"/>
            <a:stretch/>
          </p:blipFill>
          <p:spPr>
            <a:xfrm>
              <a:off x="3513271" y="3702050"/>
              <a:ext cx="2150929" cy="4318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45767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latin typeface="Gotham Book" charset="0"/>
                <a:ea typeface="Gotham Book" charset="0"/>
                <a:cs typeface="Gotham Book" charset="0"/>
              </a:rPr>
              <a:t>Your </a:t>
            </a:r>
            <a:r>
              <a:rPr lang="en-US" sz="4050" dirty="0" smtClean="0">
                <a:latin typeface="Gotham Book" charset="0"/>
                <a:ea typeface="Gotham Book" charset="0"/>
                <a:cs typeface="Gotham Book" charset="0"/>
              </a:rPr>
              <a:t>Takeaways</a:t>
            </a:r>
            <a:endParaRPr lang="en-US" dirty="0">
              <a:latin typeface="Gotham Book" charset="0"/>
              <a:ea typeface="Gotham Book" charset="0"/>
              <a:cs typeface="Gotham Book" charset="0"/>
            </a:endParaRPr>
          </a:p>
        </p:txBody>
      </p:sp>
      <p:grpSp>
        <p:nvGrpSpPr>
          <p:cNvPr id="15" name="Group 14"/>
          <p:cNvGrpSpPr/>
          <p:nvPr/>
        </p:nvGrpSpPr>
        <p:grpSpPr>
          <a:xfrm>
            <a:off x="592162" y="1662162"/>
            <a:ext cx="1961467" cy="3024317"/>
            <a:chOff x="592162" y="1662162"/>
            <a:chExt cx="2031058" cy="3024317"/>
          </a:xfrm>
        </p:grpSpPr>
        <p:sp>
          <p:nvSpPr>
            <p:cNvPr id="6" name="Rectangle 5"/>
            <p:cNvSpPr/>
            <p:nvPr/>
          </p:nvSpPr>
          <p:spPr>
            <a:xfrm>
              <a:off x="592162" y="3486150"/>
              <a:ext cx="2031058" cy="1200329"/>
            </a:xfrm>
            <a:prstGeom prst="rect">
              <a:avLst/>
            </a:prstGeom>
          </p:spPr>
          <p:txBody>
            <a:bodyPr wrap="square">
              <a:spAutoFit/>
            </a:bodyPr>
            <a:lstStyle/>
            <a:p>
              <a:pPr algn="ctr"/>
              <a:r>
                <a:rPr lang="en-US" dirty="0">
                  <a:latin typeface="Gotham Light" charset="0"/>
                  <a:ea typeface="Gotham Light" charset="0"/>
                  <a:cs typeface="Gotham Light" charset="0"/>
                </a:rPr>
                <a:t>Use your </a:t>
              </a:r>
              <a:r>
                <a:rPr lang="en-US" dirty="0" smtClean="0">
                  <a:latin typeface="Gotham Light" charset="0"/>
                  <a:ea typeface="Gotham Light" charset="0"/>
                  <a:cs typeface="Gotham Light" charset="0"/>
                </a:rPr>
                <a:t>scripting</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kung-</a:t>
              </a:r>
              <a:r>
                <a:rPr lang="en-US" dirty="0" err="1" smtClean="0">
                  <a:latin typeface="Gotham Light" charset="0"/>
                  <a:ea typeface="Gotham Light" charset="0"/>
                  <a:cs typeface="Gotham Light" charset="0"/>
                </a:rPr>
                <a:t>fu</a:t>
              </a:r>
              <a:r>
                <a:rPr lang="en-US" dirty="0" smtClean="0">
                  <a:latin typeface="Gotham Light" charset="0"/>
                  <a:ea typeface="Gotham Light" charset="0"/>
                  <a:cs typeface="Gotham Light" charset="0"/>
                </a:rPr>
                <a:t> </a:t>
              </a:r>
              <a:r>
                <a:rPr lang="en-US" dirty="0">
                  <a:latin typeface="Gotham Light" charset="0"/>
                  <a:ea typeface="Gotham Light" charset="0"/>
                  <a:cs typeface="Gotham Light" charset="0"/>
                </a:rPr>
                <a:t>for good</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91" y="1662162"/>
              <a:ext cx="1828800" cy="1828800"/>
            </a:xfrm>
            <a:prstGeom prst="rect">
              <a:avLst/>
            </a:prstGeom>
          </p:spPr>
        </p:pic>
      </p:grpSp>
      <p:grpSp>
        <p:nvGrpSpPr>
          <p:cNvPr id="16" name="Group 15"/>
          <p:cNvGrpSpPr/>
          <p:nvPr/>
        </p:nvGrpSpPr>
        <p:grpSpPr>
          <a:xfrm>
            <a:off x="3667618" y="1657350"/>
            <a:ext cx="1886998" cy="2308488"/>
            <a:chOff x="3667617" y="1657350"/>
            <a:chExt cx="1953947" cy="2308488"/>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7617" y="1657350"/>
              <a:ext cx="1828800" cy="1828800"/>
            </a:xfrm>
            <a:prstGeom prst="rect">
              <a:avLst/>
            </a:prstGeom>
          </p:spPr>
        </p:pic>
        <p:sp>
          <p:nvSpPr>
            <p:cNvPr id="11" name="Rectangle 10"/>
            <p:cNvSpPr/>
            <p:nvPr/>
          </p:nvSpPr>
          <p:spPr>
            <a:xfrm>
              <a:off x="3685778" y="3596506"/>
              <a:ext cx="1935786" cy="369332"/>
            </a:xfrm>
            <a:prstGeom prst="rect">
              <a:avLst/>
            </a:prstGeom>
          </p:spPr>
          <p:txBody>
            <a:bodyPr wrap="none">
              <a:spAutoFit/>
            </a:bodyPr>
            <a:lstStyle/>
            <a:p>
              <a:r>
                <a:rPr lang="en-US" dirty="0">
                  <a:latin typeface="Gotham Light" charset="0"/>
                  <a:ea typeface="Gotham Light" charset="0"/>
                  <a:cs typeface="Gotham Light" charset="0"/>
                </a:rPr>
                <a:t>GUIs aren't bad</a:t>
              </a:r>
            </a:p>
          </p:txBody>
        </p:sp>
      </p:grpSp>
      <p:grpSp>
        <p:nvGrpSpPr>
          <p:cNvPr id="17" name="Group 16"/>
          <p:cNvGrpSpPr/>
          <p:nvPr/>
        </p:nvGrpSpPr>
        <p:grpSpPr>
          <a:xfrm>
            <a:off x="6557465" y="1657350"/>
            <a:ext cx="1959595" cy="2585487"/>
            <a:chOff x="6557465" y="1657350"/>
            <a:chExt cx="2029120" cy="2585487"/>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465" y="1657350"/>
              <a:ext cx="2029120" cy="1828800"/>
            </a:xfrm>
            <a:prstGeom prst="rect">
              <a:avLst/>
            </a:prstGeom>
          </p:spPr>
        </p:pic>
        <p:sp>
          <p:nvSpPr>
            <p:cNvPr id="13" name="Rectangle 12"/>
            <p:cNvSpPr/>
            <p:nvPr/>
          </p:nvSpPr>
          <p:spPr>
            <a:xfrm>
              <a:off x="6642953" y="3596506"/>
              <a:ext cx="1594347" cy="646331"/>
            </a:xfrm>
            <a:prstGeom prst="rect">
              <a:avLst/>
            </a:prstGeom>
          </p:spPr>
          <p:txBody>
            <a:bodyPr wrap="none">
              <a:spAutoFit/>
            </a:bodyPr>
            <a:lstStyle/>
            <a:p>
              <a:pPr algn="ctr"/>
              <a:r>
                <a:rPr lang="en-US" dirty="0">
                  <a:latin typeface="Gotham Light" charset="0"/>
                  <a:ea typeface="Gotham Light" charset="0"/>
                  <a:cs typeface="Gotham Light" charset="0"/>
                </a:rPr>
                <a:t>Actually </a:t>
              </a:r>
              <a:r>
                <a:rPr lang="en-US" dirty="0" smtClean="0">
                  <a:latin typeface="Gotham Light" charset="0"/>
                  <a:ea typeface="Gotham Light" charset="0"/>
                  <a:cs typeface="Gotham Light" charset="0"/>
                </a:rPr>
                <a:t>talk</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to </a:t>
              </a:r>
              <a:r>
                <a:rPr lang="en-US" dirty="0">
                  <a:latin typeface="Gotham Light" charset="0"/>
                  <a:ea typeface="Gotham Light" charset="0"/>
                  <a:cs typeface="Gotham Light" charset="0"/>
                </a:rPr>
                <a:t>people</a:t>
              </a:r>
            </a:p>
          </p:txBody>
        </p:sp>
      </p:grpSp>
    </p:spTree>
    <p:extLst>
      <p:ext uri="{BB962C8B-B14F-4D97-AF65-F5344CB8AC3E}">
        <p14:creationId xmlns:p14="http://schemas.microsoft.com/office/powerpoint/2010/main" val="5479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otham Book" charset="0"/>
                <a:ea typeface="Gotham Book" charset="0"/>
                <a:cs typeface="Gotham Book" charset="0"/>
              </a:rPr>
              <a:t>Questions?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63327" y="965200"/>
            <a:ext cx="5617347" cy="3962400"/>
          </a:xfrm>
          <a:prstGeom prst="rect">
            <a:avLst/>
          </a:prstGeom>
        </p:spPr>
      </p:pic>
    </p:spTree>
    <p:extLst>
      <p:ext uri="{BB962C8B-B14F-4D97-AF65-F5344CB8AC3E}">
        <p14:creationId xmlns:p14="http://schemas.microsoft.com/office/powerpoint/2010/main" val="371205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latin typeface="Gotham Book" charset="0"/>
                <a:ea typeface="Gotham Book" charset="0"/>
                <a:cs typeface="Gotham Book" charset="0"/>
              </a:rPr>
              <a:t>Helpdesk Workflow. Ouch!</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8951" y="1063229"/>
            <a:ext cx="4978515" cy="443016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2983" y="1186440"/>
            <a:ext cx="3412662" cy="2091872"/>
          </a:xfrm>
          <a:prstGeom prst="rect">
            <a:avLst/>
          </a:prstGeom>
        </p:spPr>
      </p:pic>
      <p:sp>
        <p:nvSpPr>
          <p:cNvPr id="3" name="Subtitle 2"/>
          <p:cNvSpPr>
            <a:spLocks noGrp="1"/>
          </p:cNvSpPr>
          <p:nvPr>
            <p:ph idx="4294967295"/>
          </p:nvPr>
        </p:nvSpPr>
        <p:spPr>
          <a:xfrm>
            <a:off x="2899928" y="4178520"/>
            <a:ext cx="2499386" cy="774480"/>
          </a:xfrm>
        </p:spPr>
        <p:txBody>
          <a:bodyPr/>
          <a:lstStyle/>
          <a:p>
            <a:pPr marL="0" indent="0">
              <a:buNone/>
            </a:pPr>
            <a:r>
              <a:rPr lang="en-US" sz="2000" dirty="0" smtClean="0">
                <a:solidFill>
                  <a:schemeClr val="bg1"/>
                </a:solidFill>
                <a:latin typeface="Gotham Light" charset="0"/>
                <a:ea typeface="Gotham Light" charset="0"/>
                <a:cs typeface="Gotham Light" charset="0"/>
              </a:rPr>
              <a:t>Lots of windows; One purpose.</a:t>
            </a:r>
            <a:endParaRPr lang="en-US" sz="2000" dirty="0">
              <a:solidFill>
                <a:schemeClr val="bg1"/>
              </a:solidFill>
              <a:latin typeface="Gotham Light" charset="0"/>
              <a:ea typeface="Gotham Light" charset="0"/>
              <a:cs typeface="Gotham Light" charset="0"/>
            </a:endParaRPr>
          </a:p>
        </p:txBody>
      </p:sp>
    </p:spTree>
    <p:extLst>
      <p:ext uri="{BB962C8B-B14F-4D97-AF65-F5344CB8AC3E}">
        <p14:creationId xmlns:p14="http://schemas.microsoft.com/office/powerpoint/2010/main" val="255100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otham Book" charset="0"/>
                <a:ea typeface="Gotham Book" charset="0"/>
                <a:cs typeface="Gotham Book" charset="0"/>
              </a:rPr>
              <a:t>Helping your Colleagues Out</a:t>
            </a:r>
            <a:endParaRPr lang="en-US" dirty="0">
              <a:latin typeface="Gotham Book" charset="0"/>
              <a:ea typeface="Gotham Book" charset="0"/>
              <a:cs typeface="Gotham Book" charset="0"/>
            </a:endParaRPr>
          </a:p>
        </p:txBody>
      </p:sp>
      <p:sp>
        <p:nvSpPr>
          <p:cNvPr id="3" name="TextBox 2">
            <a:hlinkClick r:id="rId4"/>
          </p:cNvPr>
          <p:cNvSpPr txBox="1"/>
          <p:nvPr/>
        </p:nvSpPr>
        <p:spPr>
          <a:xfrm>
            <a:off x="2277425" y="4489111"/>
            <a:ext cx="4589150" cy="461665"/>
          </a:xfrm>
          <a:prstGeom prst="rect">
            <a:avLst/>
          </a:prstGeom>
          <a:noFill/>
        </p:spPr>
        <p:txBody>
          <a:bodyPr wrap="square" rtlCol="0">
            <a:spAutoFit/>
          </a:bodyPr>
          <a:lstStyle/>
          <a:p>
            <a:r>
              <a:rPr lang="en-US" sz="1200" dirty="0">
                <a:solidFill>
                  <a:schemeClr val="bg1"/>
                </a:solidFill>
                <a:hlinkClick r:id="rId4"/>
              </a:rPr>
              <a:t>http://</a:t>
            </a:r>
            <a:r>
              <a:rPr lang="en-US" sz="1200" dirty="0" err="1">
                <a:solidFill>
                  <a:schemeClr val="bg1"/>
                </a:solidFill>
                <a:hlinkClick r:id="rId4"/>
              </a:rPr>
              <a:t>www.nbc.com</a:t>
            </a:r>
            <a:r>
              <a:rPr lang="en-US" sz="1200" dirty="0">
                <a:solidFill>
                  <a:schemeClr val="bg1"/>
                </a:solidFill>
                <a:hlinkClick r:id="rId4"/>
              </a:rPr>
              <a:t>/</a:t>
            </a:r>
            <a:r>
              <a:rPr lang="en-US" sz="1200" dirty="0" err="1">
                <a:solidFill>
                  <a:schemeClr val="bg1"/>
                </a:solidFill>
                <a:hlinkClick r:id="rId4"/>
              </a:rPr>
              <a:t>saturday</a:t>
            </a:r>
            <a:r>
              <a:rPr lang="en-US" sz="1200" dirty="0">
                <a:solidFill>
                  <a:schemeClr val="bg1"/>
                </a:solidFill>
                <a:hlinkClick r:id="rId4"/>
              </a:rPr>
              <a:t>-night-live/video/nick-burns-your-</a:t>
            </a:r>
            <a:r>
              <a:rPr lang="en-US" sz="1200" dirty="0" err="1">
                <a:solidFill>
                  <a:schemeClr val="bg1"/>
                </a:solidFill>
                <a:hlinkClick r:id="rId4"/>
              </a:rPr>
              <a:t>companys</a:t>
            </a:r>
            <a:r>
              <a:rPr lang="en-US" sz="1200" dirty="0">
                <a:solidFill>
                  <a:schemeClr val="bg1"/>
                </a:solidFill>
                <a:hlinkClick r:id="rId4"/>
              </a:rPr>
              <a:t>-computer-guy/n11524</a:t>
            </a:r>
            <a:endParaRPr lang="en-US" sz="1200" dirty="0">
              <a:solidFill>
                <a:schemeClr val="bg1"/>
              </a:solidFill>
            </a:endParaRPr>
          </a:p>
        </p:txBody>
      </p:sp>
    </p:spTree>
    <p:extLst>
      <p:ext uri="{BB962C8B-B14F-4D97-AF65-F5344CB8AC3E}">
        <p14:creationId xmlns:p14="http://schemas.microsoft.com/office/powerpoint/2010/main" val="3509791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latin typeface="Gotham Book" charset="0"/>
                <a:ea typeface="Gotham Book" charset="0"/>
                <a:cs typeface="Gotham Book" charset="0"/>
              </a:rPr>
              <a:t>What We’ve </a:t>
            </a:r>
            <a:r>
              <a:rPr lang="en-US" sz="4050" dirty="0" smtClean="0">
                <a:latin typeface="Gotham Book" charset="0"/>
                <a:ea typeface="Gotham Book" charset="0"/>
                <a:cs typeface="Gotham Book" charset="0"/>
              </a:rPr>
              <a:t>Learned</a:t>
            </a:r>
            <a:endParaRPr lang="en-US" sz="3300" dirty="0">
              <a:latin typeface="Gotham Book" charset="0"/>
              <a:ea typeface="Gotham Book" charset="0"/>
              <a:cs typeface="Gotham Book" charset="0"/>
            </a:endParaRPr>
          </a:p>
        </p:txBody>
      </p:sp>
      <p:grpSp>
        <p:nvGrpSpPr>
          <p:cNvPr id="30" name="Group 29"/>
          <p:cNvGrpSpPr/>
          <p:nvPr/>
        </p:nvGrpSpPr>
        <p:grpSpPr>
          <a:xfrm>
            <a:off x="183531" y="1394163"/>
            <a:ext cx="2144646" cy="1990149"/>
            <a:chOff x="333266" y="1394163"/>
            <a:chExt cx="2144646" cy="1990149"/>
          </a:xfrm>
        </p:grpSpPr>
        <p:grpSp>
          <p:nvGrpSpPr>
            <p:cNvPr id="18" name="Group 17"/>
            <p:cNvGrpSpPr/>
            <p:nvPr/>
          </p:nvGrpSpPr>
          <p:grpSpPr>
            <a:xfrm>
              <a:off x="430849" y="1394163"/>
              <a:ext cx="1922940" cy="1027558"/>
              <a:chOff x="316868" y="1832224"/>
              <a:chExt cx="1922940" cy="1027558"/>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16868" y="1832224"/>
                <a:ext cx="1027558" cy="102755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250" y="1832224"/>
                <a:ext cx="1027558" cy="1027558"/>
              </a:xfrm>
              <a:prstGeom prst="rect">
                <a:avLst/>
              </a:prstGeom>
            </p:spPr>
          </p:pic>
        </p:grpSp>
        <p:sp>
          <p:nvSpPr>
            <p:cNvPr id="23" name="Rectangle 22"/>
            <p:cNvSpPr/>
            <p:nvPr/>
          </p:nvSpPr>
          <p:spPr>
            <a:xfrm>
              <a:off x="333266" y="2460982"/>
              <a:ext cx="2144646" cy="923330"/>
            </a:xfrm>
            <a:prstGeom prst="rect">
              <a:avLst/>
            </a:prstGeom>
          </p:spPr>
          <p:txBody>
            <a:bodyPr wrap="square">
              <a:spAutoFit/>
            </a:bodyPr>
            <a:lstStyle/>
            <a:p>
              <a:pPr algn="ctr"/>
              <a:r>
                <a:rPr lang="en-US" dirty="0">
                  <a:latin typeface="Gotham Light" charset="0"/>
                  <a:ea typeface="Gotham Light" charset="0"/>
                  <a:cs typeface="Gotham Light" charset="0"/>
                </a:rPr>
                <a:t>Your "problem" is not </a:t>
              </a:r>
              <a:r>
                <a:rPr lang="en-US" dirty="0" smtClean="0">
                  <a:latin typeface="Gotham Light" charset="0"/>
                  <a:ea typeface="Gotham Light" charset="0"/>
                  <a:cs typeface="Gotham Light" charset="0"/>
                </a:rPr>
                <a:t>“their” </a:t>
              </a:r>
              <a:r>
                <a:rPr lang="en-US" dirty="0">
                  <a:latin typeface="Gotham Light" charset="0"/>
                  <a:ea typeface="Gotham Light" charset="0"/>
                  <a:cs typeface="Gotham Light" charset="0"/>
                </a:rPr>
                <a:t>problem</a:t>
              </a:r>
            </a:p>
          </p:txBody>
        </p:sp>
      </p:grpSp>
      <p:grpSp>
        <p:nvGrpSpPr>
          <p:cNvPr id="31" name="Group 30"/>
          <p:cNvGrpSpPr/>
          <p:nvPr/>
        </p:nvGrpSpPr>
        <p:grpSpPr>
          <a:xfrm>
            <a:off x="4080499" y="1233001"/>
            <a:ext cx="1631473" cy="1874312"/>
            <a:chOff x="4030171" y="1233001"/>
            <a:chExt cx="1631473" cy="1874312"/>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8334" y="1233001"/>
              <a:ext cx="1115147" cy="1188720"/>
            </a:xfrm>
            <a:prstGeom prst="rect">
              <a:avLst/>
            </a:prstGeom>
          </p:spPr>
        </p:pic>
        <p:sp>
          <p:nvSpPr>
            <p:cNvPr id="24" name="Rectangle 23"/>
            <p:cNvSpPr/>
            <p:nvPr/>
          </p:nvSpPr>
          <p:spPr>
            <a:xfrm>
              <a:off x="4030171" y="2460982"/>
              <a:ext cx="1631473" cy="646331"/>
            </a:xfrm>
            <a:prstGeom prst="rect">
              <a:avLst/>
            </a:prstGeom>
          </p:spPr>
          <p:txBody>
            <a:bodyPr wrap="none">
              <a:spAutoFit/>
            </a:bodyPr>
            <a:lstStyle/>
            <a:p>
              <a:pPr algn="ctr"/>
              <a:r>
                <a:rPr lang="en-US" dirty="0" smtClean="0">
                  <a:latin typeface="Gotham Light" charset="0"/>
                  <a:ea typeface="Gotham Light" charset="0"/>
                  <a:cs typeface="Gotham Light" charset="0"/>
                </a:rPr>
                <a:t>Consider the</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audience</a:t>
              </a:r>
              <a:endParaRPr lang="en-US" dirty="0">
                <a:latin typeface="Gotham Light" charset="0"/>
                <a:ea typeface="Gotham Light" charset="0"/>
                <a:cs typeface="Gotham Light" charset="0"/>
              </a:endParaRPr>
            </a:p>
          </p:txBody>
        </p:sp>
      </p:grpSp>
      <p:grpSp>
        <p:nvGrpSpPr>
          <p:cNvPr id="32" name="Group 31"/>
          <p:cNvGrpSpPr/>
          <p:nvPr/>
        </p:nvGrpSpPr>
        <p:grpSpPr>
          <a:xfrm>
            <a:off x="7596209" y="1233001"/>
            <a:ext cx="1444627" cy="1874312"/>
            <a:chOff x="7394641" y="1233001"/>
            <a:chExt cx="1444627" cy="1874312"/>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387" y="1233001"/>
              <a:ext cx="843135" cy="1188720"/>
            </a:xfrm>
            <a:prstGeom prst="rect">
              <a:avLst/>
            </a:prstGeom>
          </p:spPr>
        </p:pic>
        <p:sp>
          <p:nvSpPr>
            <p:cNvPr id="25" name="Rectangle 24"/>
            <p:cNvSpPr/>
            <p:nvPr/>
          </p:nvSpPr>
          <p:spPr>
            <a:xfrm>
              <a:off x="7394641" y="2460982"/>
              <a:ext cx="1444627" cy="646331"/>
            </a:xfrm>
            <a:prstGeom prst="rect">
              <a:avLst/>
            </a:prstGeom>
          </p:spPr>
          <p:txBody>
            <a:bodyPr wrap="none">
              <a:spAutoFit/>
            </a:bodyPr>
            <a:lstStyle/>
            <a:p>
              <a:pPr algn="ctr"/>
              <a:r>
                <a:rPr lang="en-US" dirty="0" smtClean="0">
                  <a:latin typeface="Gotham Light" charset="0"/>
                  <a:ea typeface="Gotham Light" charset="0"/>
                  <a:cs typeface="Gotham Light" charset="0"/>
                </a:rPr>
                <a:t>Look for</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pain points</a:t>
              </a:r>
              <a:endParaRPr lang="en-US" dirty="0">
                <a:latin typeface="Gotham Light" charset="0"/>
                <a:ea typeface="Gotham Light" charset="0"/>
                <a:cs typeface="Gotham Light" charset="0"/>
              </a:endParaRPr>
            </a:p>
          </p:txBody>
        </p:sp>
      </p:grpSp>
      <p:grpSp>
        <p:nvGrpSpPr>
          <p:cNvPr id="28" name="Group 27"/>
          <p:cNvGrpSpPr/>
          <p:nvPr/>
        </p:nvGrpSpPr>
        <p:grpSpPr>
          <a:xfrm>
            <a:off x="2544767" y="2571750"/>
            <a:ext cx="1650316" cy="2249977"/>
            <a:chOff x="2482188" y="2935866"/>
            <a:chExt cx="1650316" cy="2249977"/>
          </a:xfrm>
        </p:grpSpPr>
        <p:grpSp>
          <p:nvGrpSpPr>
            <p:cNvPr id="22" name="Group 21"/>
            <p:cNvGrpSpPr/>
            <p:nvPr/>
          </p:nvGrpSpPr>
          <p:grpSpPr>
            <a:xfrm>
              <a:off x="2540934" y="2935866"/>
              <a:ext cx="1359194" cy="1456311"/>
              <a:chOff x="739479" y="3160255"/>
              <a:chExt cx="1359194" cy="1456311"/>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160255"/>
                <a:ext cx="661138" cy="66113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6637" y="3535219"/>
                <a:ext cx="661138" cy="66113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910184"/>
                <a:ext cx="661138" cy="661138"/>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2348" y="4279719"/>
                <a:ext cx="336847" cy="336847"/>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1826" y="3484282"/>
                <a:ext cx="336847" cy="336847"/>
              </a:xfrm>
              <a:prstGeom prst="rect">
                <a:avLst/>
              </a:prstGeom>
            </p:spPr>
          </p:pic>
        </p:grpSp>
        <p:sp>
          <p:nvSpPr>
            <p:cNvPr id="26" name="Rectangle 25"/>
            <p:cNvSpPr/>
            <p:nvPr/>
          </p:nvSpPr>
          <p:spPr>
            <a:xfrm>
              <a:off x="2482188" y="4539512"/>
              <a:ext cx="1650316" cy="646331"/>
            </a:xfrm>
            <a:prstGeom prst="rect">
              <a:avLst/>
            </a:prstGeom>
          </p:spPr>
          <p:txBody>
            <a:bodyPr wrap="square">
              <a:spAutoFit/>
            </a:bodyPr>
            <a:lstStyle/>
            <a:p>
              <a:pPr algn="ctr"/>
              <a:r>
                <a:rPr lang="en-US" dirty="0" smtClean="0">
                  <a:latin typeface="Gotham Light" charset="0"/>
                  <a:ea typeface="Gotham Light" charset="0"/>
                  <a:cs typeface="Gotham Light" charset="0"/>
                </a:rPr>
                <a:t>Ask lots of questions</a:t>
              </a:r>
              <a:endParaRPr lang="en-US" dirty="0">
                <a:latin typeface="Gotham Light" charset="0"/>
                <a:ea typeface="Gotham Light" charset="0"/>
                <a:cs typeface="Gotham Light" charset="0"/>
              </a:endParaRPr>
            </a:p>
          </p:txBody>
        </p:sp>
      </p:grpSp>
      <p:grpSp>
        <p:nvGrpSpPr>
          <p:cNvPr id="29" name="Group 28"/>
          <p:cNvGrpSpPr/>
          <p:nvPr/>
        </p:nvGrpSpPr>
        <p:grpSpPr>
          <a:xfrm>
            <a:off x="5281483" y="2571750"/>
            <a:ext cx="2675797" cy="2249978"/>
            <a:chOff x="5329484" y="2935866"/>
            <a:chExt cx="2675797" cy="2249978"/>
          </a:xfrm>
        </p:grpSpPr>
        <p:grpSp>
          <p:nvGrpSpPr>
            <p:cNvPr id="13" name="Group 12"/>
            <p:cNvGrpSpPr/>
            <p:nvPr/>
          </p:nvGrpSpPr>
          <p:grpSpPr>
            <a:xfrm>
              <a:off x="5940152" y="2935866"/>
              <a:ext cx="1463040" cy="1463040"/>
              <a:chOff x="6804248" y="2016244"/>
              <a:chExt cx="1463040" cy="1463040"/>
            </a:xfrm>
          </p:grpSpPr>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91418" y="2319722"/>
                <a:ext cx="1080120" cy="1080120"/>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4248" y="2016244"/>
                <a:ext cx="1463040" cy="1463040"/>
              </a:xfrm>
              <a:prstGeom prst="rect">
                <a:avLst/>
              </a:prstGeom>
            </p:spPr>
          </p:pic>
        </p:grpSp>
        <p:sp>
          <p:nvSpPr>
            <p:cNvPr id="27" name="Rectangle 26"/>
            <p:cNvSpPr/>
            <p:nvPr/>
          </p:nvSpPr>
          <p:spPr>
            <a:xfrm>
              <a:off x="5329484" y="4539513"/>
              <a:ext cx="2675797" cy="646331"/>
            </a:xfrm>
            <a:prstGeom prst="rect">
              <a:avLst/>
            </a:prstGeom>
          </p:spPr>
          <p:txBody>
            <a:bodyPr wrap="none">
              <a:spAutoFit/>
            </a:bodyPr>
            <a:lstStyle/>
            <a:p>
              <a:pPr algn="ctr"/>
              <a:r>
                <a:rPr lang="en-US" dirty="0" smtClean="0">
                  <a:solidFill>
                    <a:srgbClr val="F15B26"/>
                  </a:solidFill>
                  <a:latin typeface="Gotham Light" charset="0"/>
                  <a:ea typeface="Gotham Light" charset="0"/>
                  <a:cs typeface="Gotham Light" charset="0"/>
                </a:rPr>
                <a:t>YOU</a:t>
              </a:r>
              <a:r>
                <a:rPr lang="en-US" dirty="0" smtClean="0">
                  <a:latin typeface="Gotham Light" charset="0"/>
                  <a:ea typeface="Gotham Light" charset="0"/>
                  <a:cs typeface="Gotham Light" charset="0"/>
                </a:rPr>
                <a:t> don’t know what</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the best solution is</a:t>
              </a:r>
              <a:endParaRPr lang="en-US" dirty="0">
                <a:latin typeface="Gotham Light" charset="0"/>
                <a:ea typeface="Gotham Light" charset="0"/>
                <a:cs typeface="Gotham Light" charset="0"/>
              </a:endParaRPr>
            </a:p>
          </p:txBody>
        </p:sp>
      </p:grpSp>
    </p:spTree>
    <p:extLst>
      <p:ext uri="{BB962C8B-B14F-4D97-AF65-F5344CB8AC3E}">
        <p14:creationId xmlns:p14="http://schemas.microsoft.com/office/powerpoint/2010/main" val="13779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1447864"/>
            <a:ext cx="4572000" cy="3085381"/>
          </a:xfrm>
          <a:prstGeom prst="rect">
            <a:avLst/>
          </a:prstGeom>
        </p:spPr>
      </p:pic>
      <p:sp>
        <p:nvSpPr>
          <p:cNvPr id="2" name="Title 1"/>
          <p:cNvSpPr>
            <a:spLocks noGrp="1"/>
          </p:cNvSpPr>
          <p:nvPr>
            <p:ph type="title"/>
          </p:nvPr>
        </p:nvSpPr>
        <p:spPr/>
        <p:txBody>
          <a:bodyPr>
            <a:normAutofit/>
          </a:bodyPr>
          <a:lstStyle/>
          <a:p>
            <a:r>
              <a:rPr lang="en-US" sz="4050" dirty="0">
                <a:latin typeface="Gotham Book" charset="0"/>
                <a:ea typeface="Gotham Book" charset="0"/>
                <a:cs typeface="Gotham Book" charset="0"/>
              </a:rPr>
              <a:t>Building Tools for </a:t>
            </a:r>
            <a:r>
              <a:rPr lang="en-US" sz="4050" dirty="0" smtClean="0">
                <a:latin typeface="Gotham Book" charset="0"/>
                <a:ea typeface="Gotham Book" charset="0"/>
                <a:cs typeface="Gotham Book" charset="0"/>
              </a:rPr>
              <a:t>Others</a:t>
            </a:r>
            <a:endParaRPr lang="en-US" sz="4050" dirty="0">
              <a:latin typeface="Gotham Book" charset="0"/>
              <a:ea typeface="Gotham Book" charset="0"/>
              <a:cs typeface="Gotham Book" charset="0"/>
            </a:endParaRPr>
          </a:p>
        </p:txBody>
      </p:sp>
      <p:grpSp>
        <p:nvGrpSpPr>
          <p:cNvPr id="18" name="Group 17"/>
          <p:cNvGrpSpPr/>
          <p:nvPr/>
        </p:nvGrpSpPr>
        <p:grpSpPr>
          <a:xfrm>
            <a:off x="4984985" y="1063229"/>
            <a:ext cx="1466705" cy="1875403"/>
            <a:chOff x="4389473" y="1213548"/>
            <a:chExt cx="1466705" cy="1875403"/>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9473" y="1545901"/>
              <a:ext cx="1466705" cy="1543050"/>
            </a:xfrm>
            <a:prstGeom prst="rect">
              <a:avLst/>
            </a:prstGeom>
          </p:spPr>
        </p:pic>
        <p:sp>
          <p:nvSpPr>
            <p:cNvPr id="11" name="TextBox 10"/>
            <p:cNvSpPr txBox="1"/>
            <p:nvPr/>
          </p:nvSpPr>
          <p:spPr>
            <a:xfrm>
              <a:off x="4581651" y="1213548"/>
              <a:ext cx="1162498" cy="369332"/>
            </a:xfrm>
            <a:prstGeom prst="rect">
              <a:avLst/>
            </a:prstGeom>
            <a:noFill/>
          </p:spPr>
          <p:txBody>
            <a:bodyPr wrap="none" rtlCol="0">
              <a:spAutoFit/>
            </a:bodyPr>
            <a:lstStyle/>
            <a:p>
              <a:r>
                <a:rPr lang="en-US" dirty="0" smtClean="0">
                  <a:latin typeface="Gotham Light" charset="0"/>
                  <a:ea typeface="Gotham Light" charset="0"/>
                  <a:cs typeface="Gotham Light" charset="0"/>
                </a:rPr>
                <a:t>Planning</a:t>
              </a:r>
              <a:endParaRPr lang="en-US" dirty="0">
                <a:latin typeface="Gotham Light" charset="0"/>
                <a:ea typeface="Gotham Light" charset="0"/>
                <a:cs typeface="Gotham Light" charset="0"/>
              </a:endParaRPr>
            </a:p>
          </p:txBody>
        </p:sp>
      </p:grpSp>
      <p:grpSp>
        <p:nvGrpSpPr>
          <p:cNvPr id="19" name="Group 18"/>
          <p:cNvGrpSpPr/>
          <p:nvPr/>
        </p:nvGrpSpPr>
        <p:grpSpPr>
          <a:xfrm>
            <a:off x="7250571" y="1063229"/>
            <a:ext cx="1726389" cy="1357570"/>
            <a:chOff x="6779345" y="1176799"/>
            <a:chExt cx="1726389" cy="1357570"/>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9345" y="1545901"/>
              <a:ext cx="1525222" cy="988468"/>
            </a:xfrm>
            <a:prstGeom prst="rect">
              <a:avLst/>
            </a:prstGeom>
          </p:spPr>
        </p:pic>
        <p:sp>
          <p:nvSpPr>
            <p:cNvPr id="13" name="TextBox 12"/>
            <p:cNvSpPr txBox="1"/>
            <p:nvPr/>
          </p:nvSpPr>
          <p:spPr>
            <a:xfrm>
              <a:off x="6808603" y="1176799"/>
              <a:ext cx="1697131" cy="369332"/>
            </a:xfrm>
            <a:prstGeom prst="rect">
              <a:avLst/>
            </a:prstGeom>
            <a:noFill/>
          </p:spPr>
          <p:txBody>
            <a:bodyPr wrap="none" rtlCol="0">
              <a:spAutoFit/>
            </a:bodyPr>
            <a:lstStyle/>
            <a:p>
              <a:r>
                <a:rPr lang="en-US" dirty="0" smtClean="0">
                  <a:latin typeface="Gotham Light" charset="0"/>
                  <a:ea typeface="Gotham Light" charset="0"/>
                  <a:cs typeface="Gotham Light" charset="0"/>
                </a:rPr>
                <a:t>Writing Code</a:t>
              </a:r>
              <a:endParaRPr lang="en-US" dirty="0">
                <a:latin typeface="Gotham Light" charset="0"/>
                <a:ea typeface="Gotham Light" charset="0"/>
                <a:cs typeface="Gotham Light" charset="0"/>
              </a:endParaRPr>
            </a:p>
          </p:txBody>
        </p:sp>
      </p:grpSp>
      <p:grpSp>
        <p:nvGrpSpPr>
          <p:cNvPr id="17" name="Group 16"/>
          <p:cNvGrpSpPr/>
          <p:nvPr/>
        </p:nvGrpSpPr>
        <p:grpSpPr>
          <a:xfrm>
            <a:off x="4946551" y="2990555"/>
            <a:ext cx="2084837" cy="1565516"/>
            <a:chOff x="4213337" y="3421304"/>
            <a:chExt cx="2084837" cy="1565516"/>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3337" y="3834673"/>
              <a:ext cx="2084837" cy="1152147"/>
            </a:xfrm>
            <a:prstGeom prst="rect">
              <a:avLst/>
            </a:prstGeom>
          </p:spPr>
        </p:pic>
        <p:sp>
          <p:nvSpPr>
            <p:cNvPr id="14" name="TextBox 13"/>
            <p:cNvSpPr txBox="1"/>
            <p:nvPr/>
          </p:nvSpPr>
          <p:spPr>
            <a:xfrm>
              <a:off x="4292994" y="3421304"/>
              <a:ext cx="1665328" cy="369332"/>
            </a:xfrm>
            <a:prstGeom prst="rect">
              <a:avLst/>
            </a:prstGeom>
            <a:noFill/>
          </p:spPr>
          <p:txBody>
            <a:bodyPr wrap="none" rtlCol="0">
              <a:spAutoFit/>
            </a:bodyPr>
            <a:lstStyle/>
            <a:p>
              <a:r>
                <a:rPr lang="en-US" dirty="0" smtClean="0">
                  <a:latin typeface="Gotham Light" charset="0"/>
                  <a:ea typeface="Gotham Light" charset="0"/>
                  <a:cs typeface="Gotham Light" charset="0"/>
                </a:rPr>
                <a:t>Testing Code</a:t>
              </a:r>
              <a:endParaRPr lang="en-US" dirty="0">
                <a:latin typeface="Gotham Light" charset="0"/>
                <a:ea typeface="Gotham Light" charset="0"/>
                <a:cs typeface="Gotham Light" charset="0"/>
              </a:endParaRPr>
            </a:p>
          </p:txBody>
        </p:sp>
      </p:grpSp>
      <p:grpSp>
        <p:nvGrpSpPr>
          <p:cNvPr id="20" name="Group 19"/>
          <p:cNvGrpSpPr/>
          <p:nvPr/>
        </p:nvGrpSpPr>
        <p:grpSpPr>
          <a:xfrm>
            <a:off x="6888948" y="2990554"/>
            <a:ext cx="2221827" cy="1634161"/>
            <a:chOff x="6539157" y="2990555"/>
            <a:chExt cx="2221827" cy="1634161"/>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9345" y="3408562"/>
              <a:ext cx="1501447" cy="1216154"/>
            </a:xfrm>
            <a:prstGeom prst="rect">
              <a:avLst/>
            </a:prstGeom>
          </p:spPr>
        </p:pic>
        <p:sp>
          <p:nvSpPr>
            <p:cNvPr id="15" name="TextBox 14"/>
            <p:cNvSpPr txBox="1"/>
            <p:nvPr/>
          </p:nvSpPr>
          <p:spPr>
            <a:xfrm>
              <a:off x="6539157" y="2990555"/>
              <a:ext cx="2221827" cy="369332"/>
            </a:xfrm>
            <a:prstGeom prst="rect">
              <a:avLst/>
            </a:prstGeom>
            <a:noFill/>
          </p:spPr>
          <p:txBody>
            <a:bodyPr wrap="none" rtlCol="0">
              <a:spAutoFit/>
            </a:bodyPr>
            <a:lstStyle/>
            <a:p>
              <a:r>
                <a:rPr lang="en-US" dirty="0" smtClean="0">
                  <a:latin typeface="Gotham Light" charset="0"/>
                  <a:ea typeface="Gotham Light" charset="0"/>
                  <a:cs typeface="Gotham Light" charset="0"/>
                </a:rPr>
                <a:t>Getting Feedback</a:t>
              </a:r>
              <a:endParaRPr lang="en-US" dirty="0">
                <a:latin typeface="Gotham Light" charset="0"/>
                <a:ea typeface="Gotham Light" charset="0"/>
                <a:cs typeface="Gotham Light" charset="0"/>
              </a:endParaRPr>
            </a:p>
          </p:txBody>
        </p:sp>
      </p:grpSp>
    </p:spTree>
    <p:extLst>
      <p:ext uri="{BB962C8B-B14F-4D97-AF65-F5344CB8AC3E}">
        <p14:creationId xmlns:p14="http://schemas.microsoft.com/office/powerpoint/2010/main" val="330413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 y="1293810"/>
            <a:ext cx="5787484" cy="3858322"/>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269" t="26565"/>
          <a:stretch/>
        </p:blipFill>
        <p:spPr>
          <a:xfrm>
            <a:off x="6012229" y="0"/>
            <a:ext cx="3131771" cy="1545828"/>
          </a:xfrm>
          <a:prstGeom prst="rect">
            <a:avLst/>
          </a:prstGeom>
        </p:spPr>
      </p:pic>
      <p:sp>
        <p:nvSpPr>
          <p:cNvPr id="2" name="Title 1"/>
          <p:cNvSpPr>
            <a:spLocks noGrp="1"/>
          </p:cNvSpPr>
          <p:nvPr>
            <p:ph type="title"/>
          </p:nvPr>
        </p:nvSpPr>
        <p:spPr>
          <a:xfrm>
            <a:off x="5029200" y="1638796"/>
            <a:ext cx="3969657" cy="857250"/>
          </a:xfrm>
        </p:spPr>
        <p:txBody>
          <a:bodyPr/>
          <a:lstStyle/>
          <a:p>
            <a:pPr algn="r"/>
            <a:r>
              <a:rPr lang="en-US" sz="4050" dirty="0" smtClean="0">
                <a:latin typeface="Gotham Book" charset="0"/>
                <a:ea typeface="Gotham Book" charset="0"/>
                <a:cs typeface="Gotham Book" charset="0"/>
              </a:rPr>
              <a:t>Tool Overview</a:t>
            </a:r>
            <a:endParaRPr lang="en-US" dirty="0">
              <a:latin typeface="Gotham Book" charset="0"/>
              <a:ea typeface="Gotham Book" charset="0"/>
              <a:cs typeface="Gotham Book" charset="0"/>
            </a:endParaRPr>
          </a:p>
        </p:txBody>
      </p:sp>
      <p:sp>
        <p:nvSpPr>
          <p:cNvPr id="3" name="Subtitle 2"/>
          <p:cNvSpPr>
            <a:spLocks noGrp="1"/>
          </p:cNvSpPr>
          <p:nvPr>
            <p:ph idx="1"/>
          </p:nvPr>
        </p:nvSpPr>
        <p:spPr>
          <a:xfrm>
            <a:off x="4111083" y="2589014"/>
            <a:ext cx="5188857" cy="1790204"/>
          </a:xfrm>
        </p:spPr>
        <p:txBody>
          <a:bodyPr/>
          <a:lstStyle/>
          <a:p>
            <a:pPr marL="257175" indent="-257175">
              <a:buFont typeface="Arial" panose="020B0604020202020204" pitchFamily="34" charset="0"/>
              <a:buChar char="•"/>
            </a:pPr>
            <a:r>
              <a:rPr lang="en-US" dirty="0" smtClean="0">
                <a:latin typeface="Gotham Light" charset="0"/>
                <a:ea typeface="Gotham Light" charset="0"/>
                <a:cs typeface="Gotham Light" charset="0"/>
              </a:rPr>
              <a:t>What we'll be building</a:t>
            </a:r>
          </a:p>
          <a:p>
            <a:pPr marL="257175" indent="-257175">
              <a:buFont typeface="Arial" panose="020B0604020202020204" pitchFamily="34" charset="0"/>
              <a:buChar char="•"/>
            </a:pPr>
            <a:r>
              <a:rPr lang="en-US" dirty="0" smtClean="0">
                <a:latin typeface="Gotham Light" charset="0"/>
                <a:ea typeface="Gotham Light" charset="0"/>
                <a:cs typeface="Gotham Light" charset="0"/>
              </a:rPr>
              <a:t>How it looks</a:t>
            </a:r>
          </a:p>
          <a:p>
            <a:pPr marL="257175" indent="-257175">
              <a:buFont typeface="Arial" panose="020B0604020202020204" pitchFamily="34" charset="0"/>
              <a:buChar char="•"/>
            </a:pPr>
            <a:r>
              <a:rPr lang="en-US" dirty="0" smtClean="0">
                <a:latin typeface="Gotham Light" charset="0"/>
                <a:ea typeface="Gotham Light" charset="0"/>
                <a:cs typeface="Gotham Light" charset="0"/>
              </a:rPr>
              <a:t>What it can do</a:t>
            </a:r>
          </a:p>
          <a:p>
            <a:pPr marL="257175" indent="-257175">
              <a:buFont typeface="Arial" panose="020B0604020202020204" pitchFamily="34" charset="0"/>
              <a:buChar char="•"/>
            </a:pPr>
            <a:endParaRPr lang="en-US" dirty="0" smtClean="0">
              <a:latin typeface="Gotham Light" charset="0"/>
              <a:ea typeface="Gotham Light" charset="0"/>
              <a:cs typeface="Gotham Light" charset="0"/>
            </a:endParaRPr>
          </a:p>
          <a:p>
            <a:pPr marL="257175" indent="-257175">
              <a:buFont typeface="Arial" panose="020B0604020202020204" pitchFamily="34" charset="0"/>
              <a:buChar char="•"/>
            </a:pPr>
            <a:endParaRPr lang="en-US" dirty="0">
              <a:latin typeface="Gotham Light" charset="0"/>
              <a:ea typeface="Gotham Light" charset="0"/>
              <a:cs typeface="Gotham Light" charset="0"/>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extLst>
      <p:ext uri="{BB962C8B-B14F-4D97-AF65-F5344CB8AC3E}">
        <p14:creationId xmlns:p14="http://schemas.microsoft.com/office/powerpoint/2010/main" val="11286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Gotham Book" charset="0"/>
                <a:ea typeface="Gotham Book" charset="0"/>
                <a:cs typeface="Gotham Book" charset="0"/>
              </a:rPr>
              <a:t>Prerequisites and Assumptions</a:t>
            </a:r>
            <a:endParaRPr lang="en-US" dirty="0">
              <a:latin typeface="Gotham Book" charset="0"/>
              <a:ea typeface="Gotham Book" charset="0"/>
              <a:cs typeface="Gotham Book"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274" y="1007884"/>
            <a:ext cx="4226013" cy="4022279"/>
          </a:xfrm>
          <a:prstGeom prst="rect">
            <a:avLst/>
          </a:prstGeom>
        </p:spPr>
      </p:pic>
      <p:sp>
        <p:nvSpPr>
          <p:cNvPr id="6" name="Rectangle 5"/>
          <p:cNvSpPr/>
          <p:nvPr/>
        </p:nvSpPr>
        <p:spPr>
          <a:xfrm rot="16200000">
            <a:off x="5045433" y="3524332"/>
            <a:ext cx="1647826" cy="733259"/>
          </a:xfrm>
          <a:prstGeom prst="rect">
            <a:avLst/>
          </a:prstGeom>
          <a:noFill/>
          <a:effectLst>
            <a:softEdge rad="31750"/>
          </a:effectLst>
        </p:spPr>
        <p:txBody>
          <a:bodyPr wrap="square">
            <a:noAutofit/>
          </a:bodyPr>
          <a:lstStyle/>
          <a:p>
            <a:pPr marL="0" lvl="1" algn="ctr"/>
            <a:r>
              <a:rPr lang="en-US" dirty="0" smtClean="0">
                <a:solidFill>
                  <a:srgbClr val="F15B26"/>
                </a:solidFill>
                <a:latin typeface="Gotham Light" charset="0"/>
                <a:ea typeface="Gotham Light" charset="0"/>
                <a:cs typeface="Gotham Light" charset="0"/>
              </a:rPr>
              <a:t>Technical Prerequisites</a:t>
            </a:r>
            <a:endParaRPr lang="en-US" dirty="0">
              <a:solidFill>
                <a:srgbClr val="F15B26"/>
              </a:solidFill>
              <a:latin typeface="Gotham Light" charset="0"/>
              <a:ea typeface="Gotham Light" charset="0"/>
              <a:cs typeface="Gotham Light" charset="0"/>
            </a:endParaRPr>
          </a:p>
        </p:txBody>
      </p:sp>
      <p:sp>
        <p:nvSpPr>
          <p:cNvPr id="7" name="TextBox 6"/>
          <p:cNvSpPr txBox="1"/>
          <p:nvPr/>
        </p:nvSpPr>
        <p:spPr>
          <a:xfrm>
            <a:off x="6178284" y="3215273"/>
            <a:ext cx="2794089" cy="1338828"/>
          </a:xfrm>
          <a:prstGeom prst="rect">
            <a:avLst/>
          </a:prstGeom>
          <a:noFill/>
        </p:spPr>
        <p:txBody>
          <a:bodyPr wrap="square" rtlCol="0">
            <a:spAutoFit/>
          </a:bodyPr>
          <a:lstStyle/>
          <a:p>
            <a:pPr marL="342900" indent="-342900">
              <a:buFont typeface="+mj-lt"/>
              <a:buAutoNum type="arabicPeriod"/>
            </a:pPr>
            <a:r>
              <a:rPr lang="en-US" sz="1400" dirty="0">
                <a:solidFill>
                  <a:srgbClr val="F15B26"/>
                </a:solidFill>
                <a:latin typeface="Gotham Light" charset="0"/>
                <a:ea typeface="Gotham Light" charset="0"/>
                <a:cs typeface="Gotham Light" charset="0"/>
              </a:rPr>
              <a:t>PowerShell v4</a:t>
            </a:r>
          </a:p>
          <a:p>
            <a:pPr marL="342900" indent="-342900">
              <a:buFont typeface="+mj-lt"/>
              <a:buAutoNum type="arabicPeriod"/>
            </a:pPr>
            <a:r>
              <a:rPr lang="en-US" sz="1400" dirty="0">
                <a:solidFill>
                  <a:srgbClr val="F15B26"/>
                </a:solidFill>
                <a:latin typeface="Gotham Light" charset="0"/>
                <a:ea typeface="Gotham Light" charset="0"/>
                <a:cs typeface="Gotham Light" charset="0"/>
              </a:rPr>
              <a:t>PowerShell Studio </a:t>
            </a:r>
            <a:r>
              <a:rPr lang="en-US" sz="1100" dirty="0">
                <a:solidFill>
                  <a:srgbClr val="F15B26"/>
                </a:solidFill>
                <a:latin typeface="Gotham Light" charset="0"/>
                <a:ea typeface="Gotham Light" charset="0"/>
                <a:cs typeface="Gotham Light" charset="0"/>
              </a:rPr>
              <a:t>(optional but recommended)</a:t>
            </a:r>
            <a:endParaRPr lang="en-US" sz="1400" dirty="0">
              <a:solidFill>
                <a:srgbClr val="F15B26"/>
              </a:solidFill>
              <a:latin typeface="Gotham Light" charset="0"/>
              <a:ea typeface="Gotham Light" charset="0"/>
              <a:cs typeface="Gotham Light" charset="0"/>
            </a:endParaRPr>
          </a:p>
          <a:p>
            <a:pPr marL="342900" indent="-342900">
              <a:buFont typeface="+mj-lt"/>
              <a:buAutoNum type="arabicPeriod"/>
            </a:pPr>
            <a:r>
              <a:rPr lang="en-US" sz="1400" dirty="0">
                <a:solidFill>
                  <a:srgbClr val="F15B26"/>
                </a:solidFill>
                <a:latin typeface="Gotham Light" charset="0"/>
                <a:ea typeface="Gotham Light" charset="0"/>
                <a:cs typeface="Gotham Light" charset="0"/>
              </a:rPr>
              <a:t>File share</a:t>
            </a:r>
          </a:p>
          <a:p>
            <a:pPr marL="342900" indent="-342900">
              <a:buFont typeface="+mj-lt"/>
              <a:buAutoNum type="arabicPeriod"/>
            </a:pPr>
            <a:r>
              <a:rPr lang="en-US" sz="1400" dirty="0">
                <a:solidFill>
                  <a:srgbClr val="F15B26"/>
                </a:solidFill>
                <a:latin typeface="Gotham Light" charset="0"/>
                <a:ea typeface="Gotham Light" charset="0"/>
                <a:cs typeface="Gotham Light" charset="0"/>
              </a:rPr>
              <a:t>PowerShell remoting enabled on </a:t>
            </a:r>
            <a:r>
              <a:rPr lang="en-US" sz="1400" dirty="0" smtClean="0">
                <a:solidFill>
                  <a:srgbClr val="F15B26"/>
                </a:solidFill>
                <a:latin typeface="Gotham Light" charset="0"/>
                <a:ea typeface="Gotham Light" charset="0"/>
                <a:cs typeface="Gotham Light" charset="0"/>
              </a:rPr>
              <a:t>clients</a:t>
            </a:r>
            <a:endParaRPr lang="en-US" sz="1400" dirty="0">
              <a:solidFill>
                <a:srgbClr val="F15B26"/>
              </a:solidFill>
              <a:latin typeface="Gotham Light" charset="0"/>
              <a:ea typeface="Gotham Light" charset="0"/>
              <a:cs typeface="Gotham Light" charset="0"/>
            </a:endParaRPr>
          </a:p>
        </p:txBody>
      </p:sp>
      <p:grpSp>
        <p:nvGrpSpPr>
          <p:cNvPr id="12" name="Group 11"/>
          <p:cNvGrpSpPr/>
          <p:nvPr/>
        </p:nvGrpSpPr>
        <p:grpSpPr>
          <a:xfrm>
            <a:off x="350561" y="1313643"/>
            <a:ext cx="2671713" cy="751495"/>
            <a:chOff x="867396" y="1196509"/>
            <a:chExt cx="2671713" cy="751495"/>
          </a:xfrm>
        </p:grpSpPr>
        <p:sp>
          <p:nvSpPr>
            <p:cNvPr id="8" name="Rectangle 7"/>
            <p:cNvSpPr/>
            <p:nvPr/>
          </p:nvSpPr>
          <p:spPr>
            <a:xfrm>
              <a:off x="867396" y="1311771"/>
              <a:ext cx="2671713" cy="636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lvl="1"/>
              <a:r>
                <a:rPr lang="en-US" sz="1600" dirty="0" smtClean="0">
                  <a:solidFill>
                    <a:srgbClr val="FF0000"/>
                  </a:solidFill>
                  <a:latin typeface="Gotham Light" charset="0"/>
                  <a:ea typeface="Gotham Light" charset="0"/>
                  <a:cs typeface="Gotham Light" charset="0"/>
                </a:rPr>
                <a:t>      You're </a:t>
              </a:r>
              <a:r>
                <a:rPr lang="en-US" sz="1600" dirty="0">
                  <a:solidFill>
                    <a:srgbClr val="FF0000"/>
                  </a:solidFill>
                  <a:latin typeface="Gotham Light" charset="0"/>
                  <a:ea typeface="Gotham Light" charset="0"/>
                  <a:cs typeface="Gotham Light" charset="0"/>
                </a:rPr>
                <a:t>building a tool for someone less PowerShell-savvy</a:t>
              </a:r>
            </a:p>
          </p:txBody>
        </p:sp>
        <p:pic>
          <p:nvPicPr>
            <p:cNvPr id="9" name="Picture 8"/>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9984" r="21234"/>
            <a:stretch/>
          </p:blipFill>
          <p:spPr>
            <a:xfrm>
              <a:off x="923754" y="1196509"/>
              <a:ext cx="285322" cy="433378"/>
            </a:xfrm>
            <a:prstGeom prst="rect">
              <a:avLst/>
            </a:prstGeom>
          </p:spPr>
        </p:pic>
      </p:grpSp>
      <p:sp>
        <p:nvSpPr>
          <p:cNvPr id="10" name="Rectangle 9"/>
          <p:cNvSpPr/>
          <p:nvPr/>
        </p:nvSpPr>
        <p:spPr>
          <a:xfrm>
            <a:off x="2757174" y="4355315"/>
            <a:ext cx="1647826" cy="605305"/>
          </a:xfrm>
          <a:prstGeom prst="rect">
            <a:avLst/>
          </a:prstGeom>
          <a:noFill/>
          <a:effectLst>
            <a:softEdge rad="31750"/>
          </a:effectLst>
        </p:spPr>
        <p:txBody>
          <a:bodyPr wrap="square">
            <a:noAutofit/>
          </a:bodyPr>
          <a:lstStyle/>
          <a:p>
            <a:pPr marL="0" lvl="1" algn="ctr"/>
            <a:r>
              <a:rPr lang="en-US" dirty="0" smtClean="0">
                <a:solidFill>
                  <a:srgbClr val="007397"/>
                </a:solidFill>
                <a:latin typeface="Gotham Light" charset="0"/>
                <a:ea typeface="Gotham Light" charset="0"/>
                <a:cs typeface="Gotham Light" charset="0"/>
              </a:rPr>
              <a:t>Knowledge</a:t>
            </a:r>
            <a:br>
              <a:rPr lang="en-US" dirty="0" smtClean="0">
                <a:solidFill>
                  <a:srgbClr val="007397"/>
                </a:solidFill>
                <a:latin typeface="Gotham Light" charset="0"/>
                <a:ea typeface="Gotham Light" charset="0"/>
                <a:cs typeface="Gotham Light" charset="0"/>
              </a:rPr>
            </a:br>
            <a:r>
              <a:rPr lang="en-US" dirty="0" smtClean="0">
                <a:solidFill>
                  <a:srgbClr val="007397"/>
                </a:solidFill>
                <a:latin typeface="Gotham Light" charset="0"/>
                <a:ea typeface="Gotham Light" charset="0"/>
                <a:cs typeface="Gotham Light" charset="0"/>
              </a:rPr>
              <a:t>Prerequisites</a:t>
            </a:r>
            <a:endParaRPr lang="en-US" dirty="0">
              <a:solidFill>
                <a:srgbClr val="007397"/>
              </a:solidFill>
              <a:latin typeface="Gotham Light" charset="0"/>
              <a:ea typeface="Gotham Light" charset="0"/>
              <a:cs typeface="Gotham Light" charset="0"/>
            </a:endParaRPr>
          </a:p>
        </p:txBody>
      </p:sp>
      <p:sp>
        <p:nvSpPr>
          <p:cNvPr id="11" name="TextBox 10"/>
          <p:cNvSpPr txBox="1"/>
          <p:nvPr/>
        </p:nvSpPr>
        <p:spPr>
          <a:xfrm>
            <a:off x="35802" y="3019023"/>
            <a:ext cx="2210472" cy="1384995"/>
          </a:xfrm>
          <a:prstGeom prst="rect">
            <a:avLst/>
          </a:prstGeom>
          <a:noFill/>
        </p:spPr>
        <p:txBody>
          <a:bodyPr wrap="square" rtlCol="0">
            <a:spAutoFit/>
          </a:bodyPr>
          <a:lstStyle/>
          <a:p>
            <a:pPr marL="342900" indent="-342900">
              <a:buFont typeface="+mj-lt"/>
              <a:buAutoNum type="arabicPeriod"/>
            </a:pPr>
            <a:r>
              <a:rPr lang="en-US" sz="1400" dirty="0">
                <a:solidFill>
                  <a:srgbClr val="007397"/>
                </a:solidFill>
                <a:latin typeface="Gotham Light" charset="0"/>
                <a:ea typeface="Gotham Light" charset="0"/>
                <a:cs typeface="Gotham Light" charset="0"/>
              </a:rPr>
              <a:t>Understand the concept of a "tool“</a:t>
            </a:r>
          </a:p>
          <a:p>
            <a:pPr marL="342900" indent="-342900">
              <a:buFont typeface="+mj-lt"/>
              <a:buAutoNum type="arabicPeriod"/>
            </a:pPr>
            <a:r>
              <a:rPr lang="en-US" sz="1400" dirty="0">
                <a:solidFill>
                  <a:srgbClr val="007397"/>
                </a:solidFill>
                <a:latin typeface="Gotham Light" charset="0"/>
                <a:ea typeface="Gotham Light" charset="0"/>
                <a:cs typeface="Gotham Light" charset="0"/>
              </a:rPr>
              <a:t>Comfortable with </a:t>
            </a:r>
            <a:r>
              <a:rPr lang="en-US" sz="1400" dirty="0" smtClean="0">
                <a:solidFill>
                  <a:srgbClr val="007397"/>
                </a:solidFill>
                <a:latin typeface="Gotham Light" charset="0"/>
                <a:ea typeface="Gotham Light" charset="0"/>
                <a:cs typeface="Gotham Light" charset="0"/>
              </a:rPr>
              <a:t>writing</a:t>
            </a:r>
            <a:br>
              <a:rPr lang="en-US" sz="1400" dirty="0" smtClean="0">
                <a:solidFill>
                  <a:srgbClr val="007397"/>
                </a:solidFill>
                <a:latin typeface="Gotham Light" charset="0"/>
                <a:ea typeface="Gotham Light" charset="0"/>
                <a:cs typeface="Gotham Light" charset="0"/>
              </a:rPr>
            </a:br>
            <a:r>
              <a:rPr lang="en-US" sz="1400" dirty="0" smtClean="0">
                <a:solidFill>
                  <a:srgbClr val="007397"/>
                </a:solidFill>
                <a:latin typeface="Gotham Light" charset="0"/>
                <a:ea typeface="Gotham Light" charset="0"/>
                <a:cs typeface="Gotham Light" charset="0"/>
              </a:rPr>
              <a:t>intermediate-level </a:t>
            </a:r>
            <a:r>
              <a:rPr lang="en-US" sz="1400" dirty="0">
                <a:solidFill>
                  <a:srgbClr val="007397"/>
                </a:solidFill>
                <a:latin typeface="Gotham Light" charset="0"/>
                <a:ea typeface="Gotham Light" charset="0"/>
                <a:cs typeface="Gotham Light" charset="0"/>
              </a:rPr>
              <a:t>scripts</a:t>
            </a:r>
          </a:p>
        </p:txBody>
      </p:sp>
    </p:spTree>
    <p:extLst>
      <p:ext uri="{BB962C8B-B14F-4D97-AF65-F5344CB8AC3E}">
        <p14:creationId xmlns:p14="http://schemas.microsoft.com/office/powerpoint/2010/main" val="165067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082"/>
            <a:ext cx="7658100" cy="5154582"/>
          </a:xfrm>
          <a:prstGeom prst="rect">
            <a:avLst/>
          </a:prstGeom>
        </p:spPr>
      </p:pic>
      <p:sp>
        <p:nvSpPr>
          <p:cNvPr id="3" name="Subtitle 2"/>
          <p:cNvSpPr>
            <a:spLocks noGrp="1"/>
          </p:cNvSpPr>
          <p:nvPr>
            <p:ph idx="4294967295"/>
          </p:nvPr>
        </p:nvSpPr>
        <p:spPr>
          <a:xfrm>
            <a:off x="4029395" y="1314451"/>
            <a:ext cx="3514408" cy="2670810"/>
          </a:xfrm>
          <a:prstGeom prst="snip2DiagRect">
            <a:avLst>
              <a:gd name="adj1" fmla="val 0"/>
              <a:gd name="adj2" fmla="val 0"/>
            </a:avLst>
          </a:prstGeom>
          <a:solidFill>
            <a:schemeClr val="bg1">
              <a:alpha val="71000"/>
            </a:schemeClr>
          </a:solidFill>
        </p:spPr>
        <p:txBody>
          <a:bodyPr/>
          <a:lstStyle/>
          <a:p>
            <a:pPr marL="457200" indent="-457200" algn="l">
              <a:buFont typeface="+mj-lt"/>
              <a:buAutoNum type="arabicPeriod"/>
            </a:pPr>
            <a:r>
              <a:rPr lang="en-US" sz="2400" b="1" dirty="0" smtClean="0">
                <a:solidFill>
                  <a:srgbClr val="007397"/>
                </a:solidFill>
                <a:latin typeface="Gotham Light" charset="0"/>
                <a:ea typeface="Gotham Light" charset="0"/>
                <a:cs typeface="Gotham Light" charset="0"/>
              </a:rPr>
              <a:t>Build code with no intention of a GUI</a:t>
            </a:r>
          </a:p>
          <a:p>
            <a:pPr marL="457200" indent="-457200" algn="l">
              <a:buFont typeface="+mj-lt"/>
              <a:buAutoNum type="arabicPeriod"/>
            </a:pPr>
            <a:r>
              <a:rPr lang="en-US" sz="2400" b="1" dirty="0" smtClean="0">
                <a:solidFill>
                  <a:srgbClr val="007397"/>
                </a:solidFill>
                <a:latin typeface="Gotham Light" charset="0"/>
                <a:ea typeface="Gotham Light" charset="0"/>
                <a:cs typeface="Gotham Light" charset="0"/>
              </a:rPr>
              <a:t>Console-only output is fine</a:t>
            </a:r>
          </a:p>
          <a:p>
            <a:pPr marL="457200" indent="-457200" algn="l">
              <a:buFont typeface="+mj-lt"/>
              <a:buAutoNum type="arabicPeriod"/>
            </a:pPr>
            <a:r>
              <a:rPr lang="en-US" sz="2400" b="1" dirty="0" smtClean="0">
                <a:solidFill>
                  <a:srgbClr val="007397"/>
                </a:solidFill>
                <a:latin typeface="Gotham Light" charset="0"/>
                <a:ea typeface="Gotham Light" charset="0"/>
                <a:cs typeface="Gotham Light" charset="0"/>
              </a:rPr>
              <a:t>Consider the GUI phase 2</a:t>
            </a:r>
          </a:p>
          <a:p>
            <a:pPr marL="457200" indent="-457200" algn="l">
              <a:buFont typeface="+mj-lt"/>
              <a:buAutoNum type="arabicPeriod"/>
            </a:pPr>
            <a:endParaRPr lang="en-US" sz="2000" b="1" dirty="0">
              <a:solidFill>
                <a:srgbClr val="007397"/>
              </a:solidFill>
              <a:effectLst>
                <a:outerShdw blurRad="38100" dist="38100" dir="2700000" algn="tl">
                  <a:srgbClr val="000000">
                    <a:alpha val="43137"/>
                  </a:srgbClr>
                </a:outerShdw>
              </a:effectLst>
              <a:latin typeface="Gotham Light" charset="0"/>
              <a:ea typeface="Gotham Light" charset="0"/>
              <a:cs typeface="Gotham Light" charset="0"/>
            </a:endParaRPr>
          </a:p>
        </p:txBody>
      </p:sp>
      <p:sp>
        <p:nvSpPr>
          <p:cNvPr id="2" name="Title 1"/>
          <p:cNvSpPr>
            <a:spLocks noGrp="1"/>
          </p:cNvSpPr>
          <p:nvPr>
            <p:ph type="title"/>
          </p:nvPr>
        </p:nvSpPr>
        <p:spPr>
          <a:xfrm>
            <a:off x="3200400" y="205979"/>
            <a:ext cx="5486400" cy="857250"/>
          </a:xfrm>
        </p:spPr>
        <p:txBody>
          <a:bodyPr/>
          <a:lstStyle/>
          <a:p>
            <a:r>
              <a:rPr lang="en-US" dirty="0" smtClean="0">
                <a:latin typeface="Gotham Book" charset="0"/>
                <a:ea typeface="Gotham Book" charset="0"/>
                <a:cs typeface="Gotham Book" charset="0"/>
              </a:rPr>
              <a:t>Building CLI Tools</a:t>
            </a:r>
            <a:endParaRPr lang="en-US" dirty="0">
              <a:latin typeface="Gotham Book" charset="0"/>
              <a:ea typeface="Gotham Book" charset="0"/>
              <a:cs typeface="Gotham Book" charset="0"/>
            </a:endParaRPr>
          </a:p>
        </p:txBody>
      </p:sp>
    </p:spTree>
    <p:extLst>
      <p:ext uri="{BB962C8B-B14F-4D97-AF65-F5344CB8AC3E}">
        <p14:creationId xmlns:p14="http://schemas.microsoft.com/office/powerpoint/2010/main" val="18510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0" y="0"/>
            <a:ext cx="7715250" cy="51435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5269" t="26565"/>
          <a:stretch/>
        </p:blipFill>
        <p:spPr>
          <a:xfrm>
            <a:off x="6012229" y="0"/>
            <a:ext cx="3131771" cy="1545828"/>
          </a:xfrm>
          <a:prstGeom prst="rect">
            <a:avLst/>
          </a:prstGeom>
        </p:spPr>
      </p:pic>
      <p:sp>
        <p:nvSpPr>
          <p:cNvPr id="9" name="Title 1"/>
          <p:cNvSpPr>
            <a:spLocks noGrp="1"/>
          </p:cNvSpPr>
          <p:nvPr>
            <p:ph type="title"/>
          </p:nvPr>
        </p:nvSpPr>
        <p:spPr>
          <a:xfrm>
            <a:off x="5179475" y="2143125"/>
            <a:ext cx="3730172" cy="857250"/>
          </a:xfrm>
        </p:spPr>
        <p:txBody>
          <a:bodyPr/>
          <a:lstStyle/>
          <a:p>
            <a:pPr algn="r"/>
            <a:r>
              <a:rPr lang="en-US" sz="4050" dirty="0" smtClean="0">
                <a:latin typeface="Gotham Book" charset="0"/>
                <a:ea typeface="Gotham Book" charset="0"/>
                <a:cs typeface="Gotham Book" charset="0"/>
              </a:rPr>
              <a:t>PowerShell Studio and Building </a:t>
            </a:r>
            <a:r>
              <a:rPr lang="en-US" sz="4050" smtClean="0">
                <a:latin typeface="Gotham Book" charset="0"/>
                <a:ea typeface="Gotham Book" charset="0"/>
                <a:cs typeface="Gotham Book" charset="0"/>
              </a:rPr>
              <a:t>Our Tool</a:t>
            </a:r>
            <a:endParaRPr lang="en-US" dirty="0">
              <a:latin typeface="Gotham Book" charset="0"/>
              <a:ea typeface="Gotham Book" charset="0"/>
              <a:cs typeface="Gotham Book"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extLst>
      <p:ext uri="{BB962C8B-B14F-4D97-AF65-F5344CB8AC3E}">
        <p14:creationId xmlns:p14="http://schemas.microsoft.com/office/powerpoint/2010/main" val="403423887"/>
      </p:ext>
    </p:extLst>
  </p:cSld>
  <p:clrMapOvr>
    <a:masterClrMapping/>
  </p:clrMapOvr>
</p:sld>
</file>

<file path=ppt/theme/theme1.xml><?xml version="1.0" encoding="utf-8"?>
<a:theme xmlns:a="http://schemas.openxmlformats.org/drawingml/2006/main" name="Visual Studio Live! New York 2015">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6115</TotalTime>
  <Words>507</Words>
  <Application>Microsoft Macintosh PowerPoint</Application>
  <PresentationFormat>On-screen Show (16:9)</PresentationFormat>
  <Paragraphs>75</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Bold</vt:lpstr>
      <vt:lpstr>Calibri</vt:lpstr>
      <vt:lpstr>Gotham Book</vt:lpstr>
      <vt:lpstr>Gotham Light</vt:lpstr>
      <vt:lpstr>ＭＳ Ｐゴシック</vt:lpstr>
      <vt:lpstr>Arial</vt:lpstr>
      <vt:lpstr>Visual Studio Live! New York 2015</vt:lpstr>
      <vt:lpstr>PowerPoint Presentation</vt:lpstr>
      <vt:lpstr>Helpdesk Workflow. Ouch!</vt:lpstr>
      <vt:lpstr>Helping your Colleagues Out</vt:lpstr>
      <vt:lpstr>What We’ve Learned</vt:lpstr>
      <vt:lpstr>Building Tools for Others</vt:lpstr>
      <vt:lpstr>Tool Overview</vt:lpstr>
      <vt:lpstr>Prerequisites and Assumptions</vt:lpstr>
      <vt:lpstr>Building CLI Tools</vt:lpstr>
      <vt:lpstr>PowerShell Studio and Building Our Tool</vt:lpstr>
      <vt:lpstr>Building the GUI</vt:lpstr>
      <vt:lpstr>PowerPoint Presentation</vt:lpstr>
      <vt:lpstr>Your Takeaways</vt:lpstr>
      <vt:lpstr>Questions?</vt:lpstr>
    </vt:vector>
  </TitlesOfParts>
  <Company>1105 Media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Adam Bertram</cp:lastModifiedBy>
  <cp:revision>183</cp:revision>
  <dcterms:created xsi:type="dcterms:W3CDTF">2012-12-07T00:48:42Z</dcterms:created>
  <dcterms:modified xsi:type="dcterms:W3CDTF">2016-01-30T19:35:00Z</dcterms:modified>
</cp:coreProperties>
</file>